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71" r:id="rId3"/>
    <p:sldId id="275" r:id="rId4"/>
    <p:sldId id="274" r:id="rId5"/>
    <p:sldId id="273" r:id="rId6"/>
    <p:sldId id="256" r:id="rId7"/>
    <p:sldId id="260" r:id="rId8"/>
    <p:sldId id="258" r:id="rId9"/>
    <p:sldId id="261" r:id="rId10"/>
    <p:sldId id="266" r:id="rId11"/>
    <p:sldId id="263" r:id="rId12"/>
    <p:sldId id="262" r:id="rId13"/>
    <p:sldId id="269" r:id="rId14"/>
    <p:sldId id="267"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2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94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DD744D45-9D2E-4145-B14C-0979A5F72729}" type="datetimeFigureOut">
              <a:rPr lang="es-MX" smtClean="0"/>
              <a:pPr/>
              <a:t>27/10/2015</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4535725A-0346-4793-B550-E99FBF6EDE62}"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D744D45-9D2E-4145-B14C-0979A5F72729}" type="datetimeFigureOut">
              <a:rPr lang="es-MX" smtClean="0"/>
              <a:pPr/>
              <a:t>27/10/2015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35725A-0346-4793-B550-E99FBF6EDE62}"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D744D45-9D2E-4145-B14C-0979A5F72729}" type="datetimeFigureOut">
              <a:rPr lang="es-MX" smtClean="0"/>
              <a:pPr/>
              <a:t>27/10/2015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35725A-0346-4793-B550-E99FBF6EDE62}"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DD744D45-9D2E-4145-B14C-0979A5F72729}" type="datetimeFigureOut">
              <a:rPr lang="es-MX" smtClean="0"/>
              <a:pPr/>
              <a:t>27/10/2015</a:t>
            </a:fld>
            <a:endParaRPr lang="es-MX"/>
          </a:p>
        </p:txBody>
      </p:sp>
      <p:sp>
        <p:nvSpPr>
          <p:cNvPr id="9" name="8 Marcador de número de diapositiva"/>
          <p:cNvSpPr>
            <a:spLocks noGrp="1"/>
          </p:cNvSpPr>
          <p:nvPr>
            <p:ph type="sldNum" sz="quarter" idx="15"/>
          </p:nvPr>
        </p:nvSpPr>
        <p:spPr/>
        <p:txBody>
          <a:bodyPr rtlCol="0"/>
          <a:lstStyle/>
          <a:p>
            <a:fld id="{4535725A-0346-4793-B550-E99FBF6EDE62}" type="slidenum">
              <a:rPr lang="es-MX" smtClean="0"/>
              <a:pPr/>
              <a:t>‹Nº›</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DD744D45-9D2E-4145-B14C-0979A5F72729}" type="datetimeFigureOut">
              <a:rPr lang="es-MX" smtClean="0"/>
              <a:pPr/>
              <a:t>27/10/2015</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4535725A-0346-4793-B550-E99FBF6EDE62}"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D744D45-9D2E-4145-B14C-0979A5F72729}" type="datetimeFigureOut">
              <a:rPr lang="es-MX" smtClean="0"/>
              <a:pPr/>
              <a:t>27/10/2015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35725A-0346-4793-B550-E99FBF6EDE62}" type="slidenum">
              <a:rPr lang="es-MX" smtClean="0"/>
              <a:pPr/>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DD744D45-9D2E-4145-B14C-0979A5F72729}" type="datetimeFigureOut">
              <a:rPr lang="es-MX" smtClean="0"/>
              <a:pPr/>
              <a:t>27/10/2015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35725A-0346-4793-B550-E99FBF6EDE62}" type="slidenum">
              <a:rPr lang="es-MX" smtClean="0"/>
              <a:pPr/>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DD744D45-9D2E-4145-B14C-0979A5F72729}" type="datetimeFigureOut">
              <a:rPr lang="es-MX" smtClean="0"/>
              <a:pPr/>
              <a:t>27/10/2015</a:t>
            </a:fld>
            <a:endParaRPr lang="es-MX"/>
          </a:p>
        </p:txBody>
      </p:sp>
      <p:sp>
        <p:nvSpPr>
          <p:cNvPr id="7" name="6 Marcador de número de diapositiva"/>
          <p:cNvSpPr>
            <a:spLocks noGrp="1"/>
          </p:cNvSpPr>
          <p:nvPr>
            <p:ph type="sldNum" sz="quarter" idx="11"/>
          </p:nvPr>
        </p:nvSpPr>
        <p:spPr/>
        <p:txBody>
          <a:bodyPr rtlCol="0"/>
          <a:lstStyle/>
          <a:p>
            <a:fld id="{4535725A-0346-4793-B550-E99FBF6EDE62}" type="slidenum">
              <a:rPr lang="es-MX" smtClean="0"/>
              <a:pPr/>
              <a:t>‹Nº›</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744D45-9D2E-4145-B14C-0979A5F72729}" type="datetimeFigureOut">
              <a:rPr lang="es-MX" smtClean="0"/>
              <a:pPr/>
              <a:t>27/10/2015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35725A-0346-4793-B550-E99FBF6EDE62}"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DD744D45-9D2E-4145-B14C-0979A5F72729}" type="datetimeFigureOut">
              <a:rPr lang="es-MX" smtClean="0"/>
              <a:pPr/>
              <a:t>27/10/2015</a:t>
            </a:fld>
            <a:endParaRPr lang="es-MX"/>
          </a:p>
        </p:txBody>
      </p:sp>
      <p:sp>
        <p:nvSpPr>
          <p:cNvPr id="22" name="21 Marcador de número de diapositiva"/>
          <p:cNvSpPr>
            <a:spLocks noGrp="1"/>
          </p:cNvSpPr>
          <p:nvPr>
            <p:ph type="sldNum" sz="quarter" idx="15"/>
          </p:nvPr>
        </p:nvSpPr>
        <p:spPr/>
        <p:txBody>
          <a:bodyPr rtlCol="0"/>
          <a:lstStyle/>
          <a:p>
            <a:fld id="{4535725A-0346-4793-B550-E99FBF6EDE62}" type="slidenum">
              <a:rPr lang="es-MX" smtClean="0"/>
              <a:pPr/>
              <a:t>‹Nº›</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DD744D45-9D2E-4145-B14C-0979A5F72729}" type="datetimeFigureOut">
              <a:rPr lang="es-MX" smtClean="0"/>
              <a:pPr/>
              <a:t>27/10/2015</a:t>
            </a:fld>
            <a:endParaRPr lang="es-MX"/>
          </a:p>
        </p:txBody>
      </p:sp>
      <p:sp>
        <p:nvSpPr>
          <p:cNvPr id="18" name="17 Marcador de número de diapositiva"/>
          <p:cNvSpPr>
            <a:spLocks noGrp="1"/>
          </p:cNvSpPr>
          <p:nvPr>
            <p:ph type="sldNum" sz="quarter" idx="11"/>
          </p:nvPr>
        </p:nvSpPr>
        <p:spPr/>
        <p:txBody>
          <a:bodyPr rtlCol="0"/>
          <a:lstStyle/>
          <a:p>
            <a:fld id="{4535725A-0346-4793-B550-E99FBF6EDE62}" type="slidenum">
              <a:rPr lang="es-MX" smtClean="0"/>
              <a:pPr/>
              <a:t>‹Nº›</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D744D45-9D2E-4145-B14C-0979A5F72729}" type="datetimeFigureOut">
              <a:rPr lang="es-MX" smtClean="0"/>
              <a:pPr/>
              <a:t>27/10/2015</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535725A-0346-4793-B550-E99FBF6EDE62}"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9075" y="605640"/>
            <a:ext cx="7467600" cy="420111"/>
          </a:xfrm>
        </p:spPr>
        <p:txBody>
          <a:bodyPr>
            <a:normAutofit fontScale="90000"/>
          </a:bodyPr>
          <a:lstStyle/>
          <a:p>
            <a:r>
              <a:rPr lang="es-MX" dirty="0" smtClean="0"/>
              <a:t>Vinculación de </a:t>
            </a:r>
            <a:r>
              <a:rPr lang="es-MX" b="1" dirty="0" smtClean="0"/>
              <a:t>PLANEA </a:t>
            </a:r>
            <a:r>
              <a:rPr lang="es-MX" dirty="0" smtClean="0"/>
              <a:t>con:</a:t>
            </a:r>
            <a:endParaRPr lang="es-MX" dirty="0"/>
          </a:p>
        </p:txBody>
      </p:sp>
      <p:pic>
        <p:nvPicPr>
          <p:cNvPr id="19458" name="Picture 2" descr="http://www.eco.buap.mx/moodle/file.php/1/Escudos/EscudoP.png"/>
          <p:cNvPicPr>
            <a:picLocks noChangeAspect="1" noChangeArrowheads="1"/>
          </p:cNvPicPr>
          <p:nvPr/>
        </p:nvPicPr>
        <p:blipFill>
          <a:blip r:embed="rId2" cstate="print"/>
          <a:srcRect/>
          <a:stretch>
            <a:fillRect/>
          </a:stretch>
        </p:blipFill>
        <p:spPr bwMode="auto">
          <a:xfrm>
            <a:off x="928458" y="1686296"/>
            <a:ext cx="1674421" cy="1674421"/>
          </a:xfrm>
          <a:prstGeom prst="rect">
            <a:avLst/>
          </a:prstGeom>
          <a:noFill/>
        </p:spPr>
      </p:pic>
      <p:pic>
        <p:nvPicPr>
          <p:cNvPr id="19462" name="Picture 6" descr="http://idiomas.quimica.unam.mx/ingles/Imagenes/logo_unam.gif"/>
          <p:cNvPicPr>
            <a:picLocks noChangeAspect="1" noChangeArrowheads="1"/>
          </p:cNvPicPr>
          <p:nvPr/>
        </p:nvPicPr>
        <p:blipFill>
          <a:blip r:embed="rId3" cstate="print"/>
          <a:srcRect/>
          <a:stretch>
            <a:fillRect/>
          </a:stretch>
        </p:blipFill>
        <p:spPr bwMode="auto">
          <a:xfrm>
            <a:off x="1236234" y="4881768"/>
            <a:ext cx="1352591" cy="1513715"/>
          </a:xfrm>
          <a:prstGeom prst="rect">
            <a:avLst/>
          </a:prstGeom>
          <a:noFill/>
        </p:spPr>
      </p:pic>
      <p:pic>
        <p:nvPicPr>
          <p:cNvPr id="19464" name="Picture 8" descr="http://bloggrafico.com/wp-content/archivos/2012/02/logoUPAEP1.png"/>
          <p:cNvPicPr>
            <a:picLocks noChangeAspect="1" noChangeArrowheads="1"/>
          </p:cNvPicPr>
          <p:nvPr/>
        </p:nvPicPr>
        <p:blipFill>
          <a:blip r:embed="rId4" cstate="print"/>
          <a:srcRect/>
          <a:stretch>
            <a:fillRect/>
          </a:stretch>
        </p:blipFill>
        <p:spPr bwMode="auto">
          <a:xfrm>
            <a:off x="6033862" y="1603847"/>
            <a:ext cx="1910732" cy="1341956"/>
          </a:xfrm>
          <a:prstGeom prst="rect">
            <a:avLst/>
          </a:prstGeom>
          <a:noFill/>
        </p:spPr>
      </p:pic>
      <p:sp>
        <p:nvSpPr>
          <p:cNvPr id="11" name="10 Elipse"/>
          <p:cNvSpPr/>
          <p:nvPr/>
        </p:nvSpPr>
        <p:spPr>
          <a:xfrm>
            <a:off x="6234546" y="4203865"/>
            <a:ext cx="2018805" cy="1923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t>IES</a:t>
            </a:r>
            <a:endParaRPr lang="es-MX" b="1" dirty="0"/>
          </a:p>
        </p:txBody>
      </p:sp>
      <p:pic>
        <p:nvPicPr>
          <p:cNvPr id="3" name="Imagen 2"/>
          <p:cNvPicPr>
            <a:picLocks noChangeAspect="1"/>
          </p:cNvPicPr>
          <p:nvPr/>
        </p:nvPicPr>
        <p:blipFill>
          <a:blip r:embed="rId5" cstate="print"/>
          <a:stretch>
            <a:fillRect/>
          </a:stretch>
        </p:blipFill>
        <p:spPr>
          <a:xfrm>
            <a:off x="2452294" y="3426394"/>
            <a:ext cx="3918783" cy="8967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382503336"/>
              </p:ext>
            </p:extLst>
          </p:nvPr>
        </p:nvGraphicFramePr>
        <p:xfrm>
          <a:off x="540913" y="289912"/>
          <a:ext cx="7964458" cy="5984573"/>
        </p:xfrm>
        <a:graphic>
          <a:graphicData uri="http://schemas.openxmlformats.org/drawingml/2006/table">
            <a:tbl>
              <a:tblPr firstRow="1" bandRow="1">
                <a:tableStyleId>{5C22544A-7EE6-4342-B048-85BDC9FD1C3A}</a:tableStyleId>
              </a:tblPr>
              <a:tblGrid>
                <a:gridCol w="3982229"/>
                <a:gridCol w="3982229"/>
              </a:tblGrid>
              <a:tr h="5893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t>PLANEA</a:t>
                      </a:r>
                    </a:p>
                  </a:txBody>
                  <a:tcPr anchor="ctr"/>
                </a:tc>
                <a:tc>
                  <a:txBody>
                    <a:bodyPr/>
                    <a:lstStyle/>
                    <a:p>
                      <a:pPr algn="ctr"/>
                      <a:r>
                        <a:rPr lang="es-MX" dirty="0" smtClean="0"/>
                        <a:t>PRUEBA DE SELECCIÓN COLLEGE BOARD</a:t>
                      </a:r>
                    </a:p>
                    <a:p>
                      <a:pPr algn="ctr"/>
                      <a:r>
                        <a:rPr lang="es-MX" dirty="0" smtClean="0"/>
                        <a:t>PAA (Prueba de Aptitud</a:t>
                      </a:r>
                      <a:r>
                        <a:rPr lang="es-MX" baseline="0" dirty="0" smtClean="0"/>
                        <a:t> Académica)</a:t>
                      </a:r>
                      <a:endParaRPr lang="es-MX" dirty="0"/>
                    </a:p>
                  </a:txBody>
                  <a:tcPr/>
                </a:tc>
              </a:tr>
              <a:tr h="3740727">
                <a:tc>
                  <a:txBody>
                    <a:bodyPr/>
                    <a:lstStyle/>
                    <a:p>
                      <a:endParaRPr lang="es-MX" dirty="0"/>
                    </a:p>
                  </a:txBody>
                  <a:tcPr/>
                </a:tc>
                <a:tc>
                  <a:txBody>
                    <a:bodyPr/>
                    <a:lstStyle/>
                    <a:p>
                      <a:endParaRPr lang="es-MX" dirty="0"/>
                    </a:p>
                  </a:txBody>
                  <a:tcPr/>
                </a:tc>
              </a:tr>
              <a:tr h="1055126">
                <a:tc>
                  <a:txBody>
                    <a:bodyPr/>
                    <a:lstStyle/>
                    <a:p>
                      <a:r>
                        <a:rPr lang="es-MX" b="1" dirty="0" smtClean="0"/>
                        <a:t>Recuperado de: </a:t>
                      </a:r>
                      <a:r>
                        <a:rPr lang="es-MX" b="0" dirty="0" smtClean="0"/>
                        <a:t>ENLACE</a:t>
                      </a:r>
                      <a:r>
                        <a:rPr lang="es-MX" b="0" baseline="0" dirty="0" smtClean="0"/>
                        <a:t> 2014, homólogo de PLANEA 2015.</a:t>
                      </a:r>
                      <a:endParaRPr lang="es-MX" b="1" dirty="0"/>
                    </a:p>
                  </a:txBody>
                  <a:tcPr/>
                </a:tc>
                <a:tc>
                  <a:txBody>
                    <a:bodyPr/>
                    <a:lstStyle/>
                    <a:p>
                      <a:pPr algn="just"/>
                      <a:r>
                        <a:rPr lang="es-MX" b="1" dirty="0" smtClean="0"/>
                        <a:t>Recuperado de: </a:t>
                      </a:r>
                      <a:r>
                        <a:rPr lang="es-MX" b="0" dirty="0" smtClean="0"/>
                        <a:t>Introducción,</a:t>
                      </a:r>
                      <a:r>
                        <a:rPr lang="es-MX" b="0" baseline="0" dirty="0" smtClean="0"/>
                        <a:t> Gu</a:t>
                      </a:r>
                      <a:r>
                        <a:rPr lang="es-MX" b="0" dirty="0" smtClean="0"/>
                        <a:t>ía </a:t>
                      </a:r>
                      <a:r>
                        <a:rPr lang="es-MX" b="0" dirty="0" err="1" smtClean="0"/>
                        <a:t>College</a:t>
                      </a:r>
                      <a:r>
                        <a:rPr lang="es-MX" b="0" baseline="0" dirty="0" smtClean="0"/>
                        <a:t> </a:t>
                      </a:r>
                      <a:r>
                        <a:rPr lang="es-MX" b="0" baseline="0" dirty="0" err="1" smtClean="0"/>
                        <a:t>Board</a:t>
                      </a:r>
                      <a:r>
                        <a:rPr lang="es-MX" b="0" baseline="0" dirty="0" smtClean="0"/>
                        <a:t>; </a:t>
                      </a:r>
                      <a:r>
                        <a:rPr lang="es-MX" b="0" dirty="0" smtClean="0"/>
                        <a:t>BUAP 2007</a:t>
                      </a:r>
                      <a:r>
                        <a:rPr lang="es-MX" b="0" baseline="0" dirty="0" smtClean="0"/>
                        <a:t>.</a:t>
                      </a:r>
                      <a:endParaRPr lang="es-MX" b="1" dirty="0"/>
                    </a:p>
                  </a:txBody>
                  <a:tcPr/>
                </a:tc>
              </a:tr>
            </a:tbl>
          </a:graphicData>
        </a:graphic>
      </p:graphicFrame>
      <p:pic>
        <p:nvPicPr>
          <p:cNvPr id="4" name="Imagen 3"/>
          <p:cNvPicPr>
            <a:picLocks noChangeAspect="1"/>
          </p:cNvPicPr>
          <p:nvPr/>
        </p:nvPicPr>
        <p:blipFill>
          <a:blip r:embed="rId2" cstate="print"/>
          <a:stretch>
            <a:fillRect/>
          </a:stretch>
        </p:blipFill>
        <p:spPr>
          <a:xfrm>
            <a:off x="607657" y="1800007"/>
            <a:ext cx="3838575" cy="1952625"/>
          </a:xfrm>
          <a:prstGeom prst="rect">
            <a:avLst/>
          </a:prstGeom>
        </p:spPr>
      </p:pic>
      <p:pic>
        <p:nvPicPr>
          <p:cNvPr id="6" name="Imagen 5"/>
          <p:cNvPicPr>
            <a:picLocks noChangeAspect="1"/>
          </p:cNvPicPr>
          <p:nvPr/>
        </p:nvPicPr>
        <p:blipFill>
          <a:blip r:embed="rId3" cstate="print"/>
          <a:stretch>
            <a:fillRect/>
          </a:stretch>
        </p:blipFill>
        <p:spPr>
          <a:xfrm>
            <a:off x="4639239" y="1800007"/>
            <a:ext cx="3671058" cy="1521514"/>
          </a:xfrm>
          <a:prstGeom prst="rect">
            <a:avLst/>
          </a:prstGeom>
        </p:spPr>
      </p:pic>
    </p:spTree>
    <p:extLst>
      <p:ext uri="{BB962C8B-B14F-4D97-AF65-F5344CB8AC3E}">
        <p14:creationId xmlns:p14="http://schemas.microsoft.com/office/powerpoint/2010/main" val="2157180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304718313"/>
              </p:ext>
            </p:extLst>
          </p:nvPr>
        </p:nvGraphicFramePr>
        <p:xfrm>
          <a:off x="540913" y="289912"/>
          <a:ext cx="7964458" cy="5710253"/>
        </p:xfrm>
        <a:graphic>
          <a:graphicData uri="http://schemas.openxmlformats.org/drawingml/2006/table">
            <a:tbl>
              <a:tblPr firstRow="1" bandRow="1">
                <a:tableStyleId>{5C22544A-7EE6-4342-B048-85BDC9FD1C3A}</a:tableStyleId>
              </a:tblPr>
              <a:tblGrid>
                <a:gridCol w="3982229"/>
                <a:gridCol w="3982229"/>
              </a:tblGrid>
              <a:tr h="5893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t>PLANEA</a:t>
                      </a:r>
                    </a:p>
                  </a:txBody>
                  <a:tcPr anchor="ctr"/>
                </a:tc>
                <a:tc>
                  <a:txBody>
                    <a:bodyPr/>
                    <a:lstStyle/>
                    <a:p>
                      <a:pPr algn="ctr"/>
                      <a:r>
                        <a:rPr lang="es-MX" dirty="0" smtClean="0"/>
                        <a:t>PRUEBA DE SELECCIÓN COLLEGE BOARD</a:t>
                      </a:r>
                    </a:p>
                    <a:p>
                      <a:pPr algn="ctr"/>
                      <a:r>
                        <a:rPr lang="es-MX" dirty="0" smtClean="0"/>
                        <a:t>ÁREA DE CONOCIMIENTOS</a:t>
                      </a:r>
                      <a:endParaRPr lang="es-MX" dirty="0"/>
                    </a:p>
                  </a:txBody>
                  <a:tcPr/>
                </a:tc>
              </a:tr>
              <a:tr h="3740727">
                <a:tc>
                  <a:txBody>
                    <a:bodyPr/>
                    <a:lstStyle/>
                    <a:p>
                      <a:endParaRPr lang="es-MX" dirty="0"/>
                    </a:p>
                  </a:txBody>
                  <a:tcPr/>
                </a:tc>
                <a:tc>
                  <a:txBody>
                    <a:bodyPr/>
                    <a:lstStyle/>
                    <a:p>
                      <a:endParaRPr lang="es-MX" dirty="0"/>
                    </a:p>
                  </a:txBody>
                  <a:tcPr/>
                </a:tc>
              </a:tr>
              <a:tr h="1055126">
                <a:tc>
                  <a:txBody>
                    <a:bodyPr/>
                    <a:lstStyle/>
                    <a:p>
                      <a:r>
                        <a:rPr lang="es-MX" b="1" dirty="0" smtClean="0"/>
                        <a:t>Recuperado de: </a:t>
                      </a:r>
                      <a:r>
                        <a:rPr lang="es-MX" b="0" dirty="0" smtClean="0"/>
                        <a:t>ENLACE</a:t>
                      </a:r>
                      <a:r>
                        <a:rPr lang="es-MX" b="0" baseline="0" dirty="0" smtClean="0"/>
                        <a:t> 2010, homólogo de PLANEA 2015.</a:t>
                      </a:r>
                      <a:endParaRPr lang="es-MX" b="1" dirty="0"/>
                    </a:p>
                  </a:txBody>
                  <a:tcPr/>
                </a:tc>
                <a:tc>
                  <a:txBody>
                    <a:bodyPr/>
                    <a:lstStyle/>
                    <a:p>
                      <a:pPr algn="just"/>
                      <a:r>
                        <a:rPr lang="es-MX" b="1" dirty="0" smtClean="0"/>
                        <a:t>Recuperado de: </a:t>
                      </a:r>
                      <a:r>
                        <a:rPr lang="es-MX" b="0" dirty="0" smtClean="0"/>
                        <a:t>Guía Temática 2013 de Ingeniería y Ciencias Exactas.</a:t>
                      </a:r>
                      <a:endParaRPr lang="es-MX" b="1" dirty="0"/>
                    </a:p>
                  </a:txBody>
                  <a:tcPr/>
                </a:tc>
              </a:tr>
            </a:tbl>
          </a:graphicData>
        </a:graphic>
      </p:graphicFrame>
      <p:pic>
        <p:nvPicPr>
          <p:cNvPr id="2" name="Imagen 1"/>
          <p:cNvPicPr>
            <a:picLocks noChangeAspect="1"/>
          </p:cNvPicPr>
          <p:nvPr/>
        </p:nvPicPr>
        <p:blipFill rotWithShape="1">
          <a:blip r:embed="rId3" cstate="print"/>
          <a:srcRect l="17173" t="24177" r="53421" b="39967"/>
          <a:stretch/>
        </p:blipFill>
        <p:spPr>
          <a:xfrm>
            <a:off x="4596063" y="1431757"/>
            <a:ext cx="3826043" cy="2622885"/>
          </a:xfrm>
          <a:prstGeom prst="rect">
            <a:avLst/>
          </a:prstGeom>
        </p:spPr>
      </p:pic>
      <mc:AlternateContent xmlns:mc="http://schemas.openxmlformats.org/markup-compatibility/2006" xmlns:a14="http://schemas.microsoft.com/office/drawing/2010/main">
        <mc:Choice Requires="a14">
          <p:sp>
            <p:nvSpPr>
              <p:cNvPr id="4" name="CuadroTexto 3"/>
              <p:cNvSpPr txBox="1"/>
              <p:nvPr/>
            </p:nvSpPr>
            <p:spPr>
              <a:xfrm>
                <a:off x="926431" y="1203157"/>
                <a:ext cx="3284621" cy="3216650"/>
              </a:xfrm>
              <a:prstGeom prst="rect">
                <a:avLst/>
              </a:prstGeom>
              <a:solidFill>
                <a:schemeClr val="bg1"/>
              </a:solidFill>
            </p:spPr>
            <p:txBody>
              <a:bodyPr wrap="square" rtlCol="0">
                <a:spAutoFit/>
              </a:bodyPr>
              <a:lstStyle/>
              <a:p>
                <a:pPr lvl="0" algn="just"/>
                <a:r>
                  <a:rPr lang="es-MX" sz="1600" dirty="0">
                    <a:solidFill>
                      <a:schemeClr val="dk1"/>
                    </a:solidFill>
                  </a:rPr>
                  <a:t>28. Una recta tiene por ecuación a </a:t>
                </a:r>
              </a:p>
              <a:p>
                <a:pPr lvl="0" algn="just"/>
                <a:endParaRPr lang="es-MX" sz="1600" dirty="0" smtClean="0">
                  <a:solidFill>
                    <a:schemeClr val="dk1"/>
                  </a:solidFill>
                </a:endParaRPr>
              </a:p>
              <a:p>
                <a:pPr lvl="0" algn="just"/>
                <a:endParaRPr lang="es-MX" sz="1600" dirty="0">
                  <a:solidFill>
                    <a:schemeClr val="dk1"/>
                  </a:solidFill>
                </a:endParaRPr>
              </a:p>
              <a:p>
                <a:pPr lvl="0" algn="just"/>
                <a:endParaRPr lang="es-MX" sz="1600" dirty="0" smtClean="0">
                  <a:solidFill>
                    <a:schemeClr val="dk1"/>
                  </a:solidFill>
                </a:endParaRPr>
              </a:p>
              <a:p>
                <a:pPr lvl="0" algn="just"/>
                <a:r>
                  <a:rPr lang="es-MX" sz="1600" dirty="0" smtClean="0">
                    <a:solidFill>
                      <a:schemeClr val="dk1"/>
                    </a:solidFill>
                  </a:rPr>
                  <a:t>¿</a:t>
                </a:r>
                <a:r>
                  <a:rPr lang="es-MX" sz="1600" dirty="0">
                    <a:solidFill>
                      <a:schemeClr val="dk1"/>
                    </a:solidFill>
                  </a:rPr>
                  <a:t>Cuál es el valor de la pendiente de una recta perpendicular respecto a esta?</a:t>
                </a:r>
              </a:p>
              <a:p>
                <a:pPr marL="342900" lvl="0" indent="-342900">
                  <a:buFont typeface="+mj-lt"/>
                  <a:buAutoNum type="alphaLcParenR"/>
                </a:pPr>
                <a14:m>
                  <m:oMath xmlns:m="http://schemas.openxmlformats.org/officeDocument/2006/math">
                    <m:r>
                      <a:rPr lang="es-MX" sz="1600" i="0">
                        <a:solidFill>
                          <a:schemeClr val="dk1"/>
                        </a:solidFill>
                        <a:latin typeface="Cambria Math" panose="02040503050406030204" pitchFamily="18" charset="0"/>
                      </a:rPr>
                      <m:t>−</m:t>
                    </m:r>
                    <m:f>
                      <m:fPr>
                        <m:ctrlPr>
                          <a:rPr lang="es-MX" sz="1600" i="1">
                            <a:solidFill>
                              <a:schemeClr val="dk1"/>
                            </a:solidFill>
                            <a:latin typeface="Cambria Math" panose="02040503050406030204" pitchFamily="18" charset="0"/>
                          </a:rPr>
                        </m:ctrlPr>
                      </m:fPr>
                      <m:num>
                        <m:r>
                          <a:rPr lang="es-MX" sz="1600" i="0">
                            <a:solidFill>
                              <a:schemeClr val="dk1"/>
                            </a:solidFill>
                            <a:latin typeface="Cambria Math" panose="02040503050406030204" pitchFamily="18" charset="0"/>
                          </a:rPr>
                          <m:t>5</m:t>
                        </m:r>
                      </m:num>
                      <m:den>
                        <m:r>
                          <a:rPr lang="es-MX" sz="1600" i="0">
                            <a:solidFill>
                              <a:schemeClr val="dk1"/>
                            </a:solidFill>
                            <a:latin typeface="Cambria Math" panose="02040503050406030204" pitchFamily="18" charset="0"/>
                          </a:rPr>
                          <m:t>4</m:t>
                        </m:r>
                      </m:den>
                    </m:f>
                  </m:oMath>
                </a14:m>
                <a:endParaRPr lang="es-MX" sz="1600" dirty="0">
                  <a:solidFill>
                    <a:schemeClr val="dk1"/>
                  </a:solidFill>
                </a:endParaRPr>
              </a:p>
              <a:p>
                <a:pPr marL="342900" lvl="0" indent="-342900">
                  <a:buFont typeface="+mj-lt"/>
                  <a:buAutoNum type="alphaLcParenR"/>
                </a:pPr>
                <a14:m>
                  <m:oMath xmlns:m="http://schemas.openxmlformats.org/officeDocument/2006/math">
                    <m:r>
                      <a:rPr lang="es-MX" sz="1600" i="0">
                        <a:solidFill>
                          <a:schemeClr val="dk1"/>
                        </a:solidFill>
                        <a:latin typeface="Cambria Math" panose="02040503050406030204" pitchFamily="18" charset="0"/>
                      </a:rPr>
                      <m:t>−</m:t>
                    </m:r>
                    <m:f>
                      <m:fPr>
                        <m:ctrlPr>
                          <a:rPr lang="es-MX" sz="1600" i="1">
                            <a:solidFill>
                              <a:schemeClr val="dk1"/>
                            </a:solidFill>
                            <a:latin typeface="Cambria Math" panose="02040503050406030204" pitchFamily="18" charset="0"/>
                          </a:rPr>
                        </m:ctrlPr>
                      </m:fPr>
                      <m:num>
                        <m:r>
                          <a:rPr lang="es-MX" sz="1600" i="0">
                            <a:solidFill>
                              <a:schemeClr val="dk1"/>
                            </a:solidFill>
                            <a:latin typeface="Cambria Math" panose="02040503050406030204" pitchFamily="18" charset="0"/>
                          </a:rPr>
                          <m:t>4</m:t>
                        </m:r>
                      </m:num>
                      <m:den>
                        <m:r>
                          <a:rPr lang="es-MX" sz="1600" i="0">
                            <a:solidFill>
                              <a:schemeClr val="dk1"/>
                            </a:solidFill>
                            <a:latin typeface="Cambria Math" panose="02040503050406030204" pitchFamily="18" charset="0"/>
                          </a:rPr>
                          <m:t>5</m:t>
                        </m:r>
                      </m:den>
                    </m:f>
                  </m:oMath>
                </a14:m>
                <a:endParaRPr lang="es-MX" sz="1600" dirty="0">
                  <a:solidFill>
                    <a:schemeClr val="dk1"/>
                  </a:solidFill>
                </a:endParaRPr>
              </a:p>
              <a:p>
                <a:pPr marL="342900" lvl="0" indent="-342900">
                  <a:buFont typeface="+mj-lt"/>
                  <a:buAutoNum type="alphaLcParenR"/>
                </a:pPr>
                <a14:m>
                  <m:oMath xmlns:m="http://schemas.openxmlformats.org/officeDocument/2006/math">
                    <m:f>
                      <m:fPr>
                        <m:ctrlPr>
                          <a:rPr lang="es-MX" sz="1600" i="1">
                            <a:solidFill>
                              <a:schemeClr val="dk1"/>
                            </a:solidFill>
                            <a:latin typeface="Cambria Math" panose="02040503050406030204" pitchFamily="18" charset="0"/>
                          </a:rPr>
                        </m:ctrlPr>
                      </m:fPr>
                      <m:num>
                        <m:r>
                          <a:rPr lang="es-MX" sz="1600" i="0">
                            <a:solidFill>
                              <a:schemeClr val="dk1"/>
                            </a:solidFill>
                            <a:latin typeface="Cambria Math" panose="02040503050406030204" pitchFamily="18" charset="0"/>
                          </a:rPr>
                          <m:t>4</m:t>
                        </m:r>
                      </m:num>
                      <m:den>
                        <m:r>
                          <a:rPr lang="es-MX" sz="1600" i="0">
                            <a:solidFill>
                              <a:schemeClr val="dk1"/>
                            </a:solidFill>
                            <a:latin typeface="Cambria Math" panose="02040503050406030204" pitchFamily="18" charset="0"/>
                          </a:rPr>
                          <m:t>5</m:t>
                        </m:r>
                      </m:den>
                    </m:f>
                  </m:oMath>
                </a14:m>
                <a:endParaRPr lang="es-MX" sz="1600" dirty="0">
                  <a:solidFill>
                    <a:schemeClr val="dk1"/>
                  </a:solidFill>
                </a:endParaRPr>
              </a:p>
              <a:p>
                <a:pPr marL="342900" lvl="0" indent="-342900">
                  <a:buFont typeface="+mj-lt"/>
                  <a:buAutoNum type="alphaLcParenR"/>
                </a:pPr>
                <a14:m>
                  <m:oMath xmlns:m="http://schemas.openxmlformats.org/officeDocument/2006/math">
                    <m:f>
                      <m:fPr>
                        <m:ctrlPr>
                          <a:rPr lang="es-MX" sz="1600" i="1">
                            <a:solidFill>
                              <a:schemeClr val="dk1"/>
                            </a:solidFill>
                            <a:latin typeface="Cambria Math" panose="02040503050406030204" pitchFamily="18" charset="0"/>
                          </a:rPr>
                        </m:ctrlPr>
                      </m:fPr>
                      <m:num>
                        <m:r>
                          <a:rPr lang="es-MX" sz="1600" i="0">
                            <a:solidFill>
                              <a:schemeClr val="dk1"/>
                            </a:solidFill>
                            <a:latin typeface="Cambria Math" panose="02040503050406030204" pitchFamily="18" charset="0"/>
                          </a:rPr>
                          <m:t>5</m:t>
                        </m:r>
                      </m:num>
                      <m:den>
                        <m:r>
                          <a:rPr lang="es-MX" sz="1600" i="0">
                            <a:solidFill>
                              <a:schemeClr val="dk1"/>
                            </a:solidFill>
                            <a:latin typeface="Cambria Math" panose="02040503050406030204" pitchFamily="18" charset="0"/>
                          </a:rPr>
                          <m:t>4</m:t>
                        </m:r>
                      </m:den>
                    </m:f>
                  </m:oMath>
                </a14:m>
                <a:endParaRPr lang="es-MX" dirty="0">
                  <a:solidFill>
                    <a:schemeClr val="dk1"/>
                  </a:solidFill>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926431" y="1203157"/>
                <a:ext cx="3284621" cy="3216650"/>
              </a:xfrm>
              <a:prstGeom prst="rect">
                <a:avLst/>
              </a:prstGeom>
              <a:blipFill rotWithShape="0">
                <a:blip r:embed="rId4" cstate="print"/>
                <a:stretch>
                  <a:fillRect l="-1113" t="-568" r="-928"/>
                </a:stretch>
              </a:blipFill>
            </p:spPr>
            <p:txBody>
              <a:bodyPr/>
              <a:lstStyle/>
              <a:p>
                <a:r>
                  <a:rPr lang="es-MX" dirty="0">
                    <a:noFill/>
                  </a:rPr>
                  <a:t> </a:t>
                </a:r>
              </a:p>
            </p:txBody>
          </p:sp>
        </mc:Fallback>
      </mc:AlternateContent>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7" name="Objeto 6"/>
          <p:cNvGraphicFramePr>
            <a:graphicFrameLocks noChangeAspect="1"/>
          </p:cNvGraphicFramePr>
          <p:nvPr>
            <p:extLst>
              <p:ext uri="{D42A27DB-BD31-4B8C-83A1-F6EECF244321}">
                <p14:modId xmlns:p14="http://schemas.microsoft.com/office/powerpoint/2010/main" val="2544182190"/>
              </p:ext>
            </p:extLst>
          </p:nvPr>
        </p:nvGraphicFramePr>
        <p:xfrm>
          <a:off x="2021305" y="1648327"/>
          <a:ext cx="847725" cy="400050"/>
        </p:xfrm>
        <a:graphic>
          <a:graphicData uri="http://schemas.openxmlformats.org/presentationml/2006/ole">
            <mc:AlternateContent xmlns:mc="http://schemas.openxmlformats.org/markup-compatibility/2006">
              <mc:Choice xmlns:v="urn:schemas-microsoft-com:vml" Requires="v">
                <p:oleObj spid="_x0000_s1038" name="Ecuación" r:id="rId5" imgW="850531" imgH="393529" progId="Equation.3">
                  <p:embed/>
                </p:oleObj>
              </mc:Choice>
              <mc:Fallback>
                <p:oleObj name="Ecuación" r:id="rId5" imgW="850531" imgH="393529"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1305" y="1648327"/>
                        <a:ext cx="84772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628738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715212109"/>
              </p:ext>
            </p:extLst>
          </p:nvPr>
        </p:nvGraphicFramePr>
        <p:xfrm>
          <a:off x="540913" y="289912"/>
          <a:ext cx="7964458" cy="6115904"/>
        </p:xfrm>
        <a:graphic>
          <a:graphicData uri="http://schemas.openxmlformats.org/drawingml/2006/table">
            <a:tbl>
              <a:tblPr firstRow="1" bandRow="1">
                <a:tableStyleId>{5C22544A-7EE6-4342-B048-85BDC9FD1C3A}</a:tableStyleId>
              </a:tblPr>
              <a:tblGrid>
                <a:gridCol w="3982229"/>
                <a:gridCol w="3982229"/>
              </a:tblGrid>
              <a:tr h="4236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t>PLANEA</a:t>
                      </a:r>
                    </a:p>
                  </a:txBody>
                  <a:tcPr anchor="ctr"/>
                </a:tc>
                <a:tc>
                  <a:txBody>
                    <a:bodyPr/>
                    <a:lstStyle/>
                    <a:p>
                      <a:pPr algn="ctr"/>
                      <a:r>
                        <a:rPr lang="es-MX" dirty="0" smtClean="0"/>
                        <a:t>CENEVAL: </a:t>
                      </a:r>
                      <a:r>
                        <a:rPr lang="es-MX" dirty="0" err="1" smtClean="0"/>
                        <a:t>Exani</a:t>
                      </a:r>
                      <a:r>
                        <a:rPr lang="es-MX" baseline="0" dirty="0" smtClean="0"/>
                        <a:t> II</a:t>
                      </a:r>
                    </a:p>
                    <a:p>
                      <a:pPr algn="ctr"/>
                      <a:r>
                        <a:rPr lang="es-MX" baseline="0" dirty="0" smtClean="0"/>
                        <a:t>Examen Nacional de Ingreso a la Educación Superior</a:t>
                      </a:r>
                      <a:endParaRPr lang="es-MX" dirty="0"/>
                    </a:p>
                  </a:txBody>
                  <a:tcPr/>
                </a:tc>
              </a:tr>
              <a:tr h="4003572">
                <a:tc>
                  <a:txBody>
                    <a:bodyPr/>
                    <a:lstStyle/>
                    <a:p>
                      <a:endParaRPr lang="es-MX" dirty="0"/>
                    </a:p>
                  </a:txBody>
                  <a:tcPr/>
                </a:tc>
                <a:tc>
                  <a:txBody>
                    <a:bodyPr/>
                    <a:lstStyle/>
                    <a:p>
                      <a:endParaRPr lang="es-MX" dirty="0"/>
                    </a:p>
                  </a:txBody>
                  <a:tcPr/>
                </a:tc>
              </a:tr>
              <a:tr h="1197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Recuperado de: </a:t>
                      </a:r>
                      <a:r>
                        <a:rPr lang="es-MX" b="0" dirty="0" smtClean="0"/>
                        <a:t>ENLACE</a:t>
                      </a:r>
                      <a:r>
                        <a:rPr lang="es-MX" b="0" baseline="0" dirty="0" smtClean="0"/>
                        <a:t> 2012, homólogo de PLANEA 2015.</a:t>
                      </a:r>
                      <a:endParaRPr lang="es-MX" b="1" dirty="0" smtClean="0"/>
                    </a:p>
                    <a:p>
                      <a:endParaRPr lang="es-MX" b="1" dirty="0"/>
                    </a:p>
                  </a:txBody>
                  <a:tcPr/>
                </a:tc>
                <a:tc>
                  <a:txBody>
                    <a:bodyPr/>
                    <a:lstStyle/>
                    <a:p>
                      <a:pPr algn="just"/>
                      <a:r>
                        <a:rPr lang="es-MX" b="1" dirty="0" smtClean="0"/>
                        <a:t>Recuperado de: </a:t>
                      </a:r>
                      <a:r>
                        <a:rPr lang="es-MX" sz="1800" b="0" i="0" u="none" strike="noStrike" kern="1200" baseline="0" dirty="0" smtClean="0">
                          <a:solidFill>
                            <a:schemeClr val="dk1"/>
                          </a:solidFill>
                          <a:latin typeface="+mn-lt"/>
                          <a:ea typeface="+mn-ea"/>
                          <a:cs typeface="+mn-cs"/>
                        </a:rPr>
                        <a:t>Guía del Examen Nacional de Ingreso a la Educación Superior (EXANI-II). Décimo primera edición.</a:t>
                      </a:r>
                      <a:endParaRPr lang="es-MX" b="1" dirty="0"/>
                    </a:p>
                  </a:txBody>
                  <a:tcPr/>
                </a:tc>
              </a:tr>
            </a:tbl>
          </a:graphicData>
        </a:graphic>
      </p:graphicFrame>
      <p:pic>
        <p:nvPicPr>
          <p:cNvPr id="2" name="Imagen 1"/>
          <p:cNvPicPr>
            <a:picLocks noChangeAspect="1"/>
          </p:cNvPicPr>
          <p:nvPr/>
        </p:nvPicPr>
        <p:blipFill rotWithShape="1">
          <a:blip r:embed="rId2" cstate="print"/>
          <a:srcRect l="28362" t="42598" r="26327" b="22204"/>
          <a:stretch/>
        </p:blipFill>
        <p:spPr>
          <a:xfrm>
            <a:off x="4608097" y="1855268"/>
            <a:ext cx="3823796" cy="1669985"/>
          </a:xfrm>
          <a:prstGeom prst="rect">
            <a:avLst/>
          </a:prstGeom>
        </p:spPr>
      </p:pic>
      <p:sp>
        <p:nvSpPr>
          <p:cNvPr id="4" name="CuadroTexto 3"/>
          <p:cNvSpPr txBox="1"/>
          <p:nvPr/>
        </p:nvSpPr>
        <p:spPr>
          <a:xfrm>
            <a:off x="794084" y="1479884"/>
            <a:ext cx="3453063" cy="1169551"/>
          </a:xfrm>
          <a:prstGeom prst="rect">
            <a:avLst/>
          </a:prstGeom>
          <a:solidFill>
            <a:schemeClr val="bg1"/>
          </a:solidFill>
        </p:spPr>
        <p:txBody>
          <a:bodyPr wrap="square" rtlCol="0">
            <a:spAutoFit/>
          </a:bodyPr>
          <a:lstStyle/>
          <a:p>
            <a:pPr lvl="0" algn="just"/>
            <a:r>
              <a:rPr lang="es-MX" sz="1400" dirty="0" smtClean="0"/>
              <a:t>18. Inicialmente </a:t>
            </a:r>
            <a:r>
              <a:rPr lang="es-MX" sz="1400" dirty="0"/>
              <a:t>un recipiente contiene 6 litros de agua, se utilizan ¾ de litro y posteriormente se le agregan 19/4 de litro. ¿Cuál es la recta que indica los litros que contiene el recipiente final</a:t>
            </a:r>
            <a:r>
              <a:rPr lang="es-MX" sz="1400" dirty="0" smtClean="0"/>
              <a:t>?</a:t>
            </a:r>
            <a:endParaRPr lang="es-MX" dirty="0"/>
          </a:p>
        </p:txBody>
      </p:sp>
      <p:pic>
        <p:nvPicPr>
          <p:cNvPr id="6" name="0 Imagen"/>
          <p:cNvPicPr/>
          <p:nvPr/>
        </p:nvPicPr>
        <p:blipFill>
          <a:blip r:embed="rId3" cstate="print">
            <a:extLst>
              <a:ext uri="{28A0092B-C50C-407E-A947-70E740481C1C}">
                <a14:useLocalDpi xmlns:a14="http://schemas.microsoft.com/office/drawing/2010/main" val="0"/>
              </a:ext>
            </a:extLst>
          </a:blip>
          <a:stretch>
            <a:fillRect/>
          </a:stretch>
        </p:blipFill>
        <p:spPr>
          <a:xfrm>
            <a:off x="1339766" y="2792830"/>
            <a:ext cx="2638425" cy="1657350"/>
          </a:xfrm>
          <a:prstGeom prst="rect">
            <a:avLst/>
          </a:prstGeom>
        </p:spPr>
      </p:pic>
    </p:spTree>
    <p:extLst>
      <p:ext uri="{BB962C8B-B14F-4D97-AF65-F5344CB8AC3E}">
        <p14:creationId xmlns:p14="http://schemas.microsoft.com/office/powerpoint/2010/main" val="653773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854102663"/>
              </p:ext>
            </p:extLst>
          </p:nvPr>
        </p:nvGraphicFramePr>
        <p:xfrm>
          <a:off x="274748" y="289416"/>
          <a:ext cx="8444248" cy="6407598"/>
        </p:xfrm>
        <a:graphic>
          <a:graphicData uri="http://schemas.openxmlformats.org/drawingml/2006/table">
            <a:tbl>
              <a:tblPr firstRow="1" bandRow="1">
                <a:tableStyleId>{5C22544A-7EE6-4342-B048-85BDC9FD1C3A}</a:tableStyleId>
              </a:tblPr>
              <a:tblGrid>
                <a:gridCol w="4222124"/>
                <a:gridCol w="4222124"/>
              </a:tblGrid>
              <a:tr h="659606">
                <a:tc>
                  <a:txBody>
                    <a:bodyPr/>
                    <a:lstStyle/>
                    <a:p>
                      <a:pPr algn="ctr"/>
                      <a:r>
                        <a:rPr lang="es-MX" b="1" dirty="0" smtClean="0"/>
                        <a:t>Preliminares Matemáticos </a:t>
                      </a:r>
                    </a:p>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t>PLANEA</a:t>
                      </a:r>
                    </a:p>
                  </a:txBody>
                  <a:tcPr/>
                </a:tc>
                <a:tc>
                  <a:txBody>
                    <a:bodyPr/>
                    <a:lstStyle/>
                    <a:p>
                      <a:pPr algn="ctr"/>
                      <a:r>
                        <a:rPr lang="es-MX" b="1" dirty="0" smtClean="0"/>
                        <a:t>Conceptos Fundamentales</a:t>
                      </a:r>
                    </a:p>
                    <a:p>
                      <a:pPr algn="ctr"/>
                      <a:r>
                        <a:rPr lang="es-MX" b="1" dirty="0" err="1" smtClean="0"/>
                        <a:t>The</a:t>
                      </a:r>
                      <a:r>
                        <a:rPr lang="es-MX" b="1" dirty="0" smtClean="0"/>
                        <a:t> </a:t>
                      </a:r>
                      <a:r>
                        <a:rPr lang="es-MX" b="1" dirty="0" err="1" smtClean="0"/>
                        <a:t>College</a:t>
                      </a:r>
                      <a:r>
                        <a:rPr lang="es-MX" b="1" dirty="0" smtClean="0"/>
                        <a:t> </a:t>
                      </a:r>
                      <a:r>
                        <a:rPr lang="es-MX" b="1" dirty="0" err="1" smtClean="0"/>
                        <a:t>Board</a:t>
                      </a:r>
                      <a:r>
                        <a:rPr lang="es-MX" b="1" dirty="0" smtClean="0"/>
                        <a:t>: P A </a:t>
                      </a:r>
                      <a:r>
                        <a:rPr lang="es-MX" b="1" dirty="0" err="1" smtClean="0"/>
                        <a:t>A</a:t>
                      </a:r>
                      <a:endParaRPr lang="es-MX" b="1" dirty="0" smtClean="0"/>
                    </a:p>
                  </a:txBody>
                  <a:tcPr/>
                </a:tc>
              </a:tr>
              <a:tr h="5747992">
                <a:tc>
                  <a:txBody>
                    <a:bodyPr/>
                    <a:lstStyle/>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txBody>
                  <a:tcPr/>
                </a:tc>
                <a:tc>
                  <a:txBody>
                    <a:bodyPr/>
                    <a:lstStyle/>
                    <a:p>
                      <a:endParaRPr lang="es-MX" dirty="0"/>
                    </a:p>
                  </a:txBody>
                  <a:tcPr/>
                </a:tc>
              </a:tr>
            </a:tbl>
          </a:graphicData>
        </a:graphic>
      </p:graphicFrame>
      <p:pic>
        <p:nvPicPr>
          <p:cNvPr id="6" name="Imagen 5"/>
          <p:cNvPicPr>
            <a:picLocks noChangeAspect="1"/>
          </p:cNvPicPr>
          <p:nvPr/>
        </p:nvPicPr>
        <p:blipFill rotWithShape="1">
          <a:blip r:embed="rId2" cstate="print"/>
          <a:srcRect l="33470" t="19146" r="29411" b="6911"/>
          <a:stretch/>
        </p:blipFill>
        <p:spPr>
          <a:xfrm>
            <a:off x="412124" y="1045576"/>
            <a:ext cx="4018208" cy="5283035"/>
          </a:xfrm>
          <a:prstGeom prst="rect">
            <a:avLst/>
          </a:prstGeom>
        </p:spPr>
      </p:pic>
      <p:sp>
        <p:nvSpPr>
          <p:cNvPr id="20" name="CuadroTexto 19"/>
          <p:cNvSpPr txBox="1"/>
          <p:nvPr/>
        </p:nvSpPr>
        <p:spPr>
          <a:xfrm>
            <a:off x="4667921" y="1045576"/>
            <a:ext cx="3826374" cy="1492716"/>
          </a:xfrm>
          <a:prstGeom prst="rect">
            <a:avLst/>
          </a:prstGeom>
          <a:solidFill>
            <a:schemeClr val="bg1"/>
          </a:solidFill>
        </p:spPr>
        <p:txBody>
          <a:bodyPr wrap="square" rtlCol="0">
            <a:spAutoFit/>
          </a:bodyPr>
          <a:lstStyle/>
          <a:p>
            <a:r>
              <a:rPr lang="es-MX" sz="1100" b="1" dirty="0" smtClean="0"/>
              <a:t>Aritmética</a:t>
            </a:r>
          </a:p>
          <a:p>
            <a:r>
              <a:rPr lang="es-MX" sz="1000" dirty="0" smtClean="0"/>
              <a:t>● Números enteros y sus propiedades</a:t>
            </a:r>
          </a:p>
          <a:p>
            <a:r>
              <a:rPr lang="es-MX" sz="1000" dirty="0" smtClean="0"/>
              <a:t>● La línea recta numérica</a:t>
            </a:r>
          </a:p>
          <a:p>
            <a:r>
              <a:rPr lang="es-MX" sz="1000" dirty="0" smtClean="0"/>
              <a:t>● Cuadrado de un número y raíces cuadradas</a:t>
            </a:r>
          </a:p>
          <a:p>
            <a:r>
              <a:rPr lang="es-MX" sz="1000" dirty="0" smtClean="0"/>
              <a:t>● Fracciones y números racionales</a:t>
            </a:r>
          </a:p>
          <a:p>
            <a:r>
              <a:rPr lang="es-MX" sz="1000" dirty="0" smtClean="0"/>
              <a:t>● Teoría de números: Factores, múltiplos y núm. Primos.</a:t>
            </a:r>
          </a:p>
          <a:p>
            <a:r>
              <a:rPr lang="es-MX" sz="1000" dirty="0" smtClean="0"/>
              <a:t>● Razones, proporciones y tanto por ciento</a:t>
            </a:r>
          </a:p>
          <a:p>
            <a:r>
              <a:rPr lang="es-MX" sz="1000" dirty="0" smtClean="0"/>
              <a:t>●Conjuntos (elementos, unión e intersección)</a:t>
            </a:r>
          </a:p>
          <a:p>
            <a:r>
              <a:rPr lang="es-MX" sz="1000" dirty="0" smtClean="0"/>
              <a:t>● Problemas de conteo</a:t>
            </a:r>
            <a:endParaRPr lang="es-MX" sz="1000" dirty="0"/>
          </a:p>
        </p:txBody>
      </p:sp>
      <p:sp>
        <p:nvSpPr>
          <p:cNvPr id="21" name="CuadroTexto 20"/>
          <p:cNvSpPr txBox="1"/>
          <p:nvPr/>
        </p:nvSpPr>
        <p:spPr>
          <a:xfrm>
            <a:off x="4667921" y="2487952"/>
            <a:ext cx="3826374" cy="1338828"/>
          </a:xfrm>
          <a:prstGeom prst="rect">
            <a:avLst/>
          </a:prstGeom>
          <a:solidFill>
            <a:schemeClr val="bg1"/>
          </a:solidFill>
        </p:spPr>
        <p:txBody>
          <a:bodyPr wrap="square" rtlCol="0">
            <a:spAutoFit/>
          </a:bodyPr>
          <a:lstStyle/>
          <a:p>
            <a:r>
              <a:rPr lang="es-MX" sz="1100" b="1" dirty="0" smtClean="0"/>
              <a:t>Álgebra</a:t>
            </a:r>
          </a:p>
          <a:p>
            <a:r>
              <a:rPr lang="es-MX" sz="1000" dirty="0" smtClean="0"/>
              <a:t>● Uso de variables para expresar relaciones</a:t>
            </a:r>
          </a:p>
          <a:p>
            <a:r>
              <a:rPr lang="es-MX" sz="1000" dirty="0" smtClean="0"/>
              <a:t>● Representaciones algebraicas, de equivalencia o igualdad</a:t>
            </a:r>
          </a:p>
          <a:p>
            <a:r>
              <a:rPr lang="es-MX" sz="1000" dirty="0" smtClean="0"/>
              <a:t>● Evaluación de expresiones algebraicas</a:t>
            </a:r>
          </a:p>
          <a:p>
            <a:r>
              <a:rPr lang="es-MX" sz="1000" dirty="0" smtClean="0"/>
              <a:t>● Ecuaciones y desigualdades de primer grado en una variable</a:t>
            </a:r>
          </a:p>
          <a:p>
            <a:r>
              <a:rPr lang="es-MX" sz="1000" dirty="0" smtClean="0"/>
              <a:t>● Ecuaciones lineales, cuadráticas, racionales, y con radicales</a:t>
            </a:r>
          </a:p>
          <a:p>
            <a:r>
              <a:rPr lang="es-MX" sz="1000" dirty="0" smtClean="0"/>
              <a:t>● Valor absoluto</a:t>
            </a:r>
          </a:p>
          <a:p>
            <a:r>
              <a:rPr lang="es-MX" sz="1000" dirty="0" smtClean="0"/>
              <a:t>● Exponentes enteros y racionales</a:t>
            </a:r>
          </a:p>
        </p:txBody>
      </p:sp>
      <p:sp>
        <p:nvSpPr>
          <p:cNvPr id="22" name="CuadroTexto 21"/>
          <p:cNvSpPr txBox="1"/>
          <p:nvPr/>
        </p:nvSpPr>
        <p:spPr>
          <a:xfrm>
            <a:off x="4667921" y="5233060"/>
            <a:ext cx="3826374" cy="738664"/>
          </a:xfrm>
          <a:prstGeom prst="rect">
            <a:avLst/>
          </a:prstGeom>
          <a:solidFill>
            <a:schemeClr val="bg1"/>
          </a:solidFill>
        </p:spPr>
        <p:txBody>
          <a:bodyPr wrap="square" rtlCol="0">
            <a:spAutoFit/>
          </a:bodyPr>
          <a:lstStyle/>
          <a:p>
            <a:r>
              <a:rPr lang="es-MX" sz="1050" b="1" dirty="0" smtClean="0"/>
              <a:t>Geometría Analítica y Pre Cálculo</a:t>
            </a:r>
          </a:p>
          <a:p>
            <a:r>
              <a:rPr lang="es-MX" sz="1050" dirty="0" smtClean="0"/>
              <a:t>● Variación directa e inversa</a:t>
            </a:r>
          </a:p>
          <a:p>
            <a:r>
              <a:rPr lang="es-MX" sz="1050" dirty="0" smtClean="0"/>
              <a:t>● Funciones (dominio, evaluación, modelos, gráficas, función lineal y cuadrática)</a:t>
            </a:r>
            <a:endParaRPr lang="es-MX" sz="1050" dirty="0"/>
          </a:p>
        </p:txBody>
      </p:sp>
      <p:sp>
        <p:nvSpPr>
          <p:cNvPr id="11" name="CuadroTexto 10"/>
          <p:cNvSpPr txBox="1"/>
          <p:nvPr/>
        </p:nvSpPr>
        <p:spPr>
          <a:xfrm>
            <a:off x="4667921" y="5927308"/>
            <a:ext cx="3826374" cy="707886"/>
          </a:xfrm>
          <a:prstGeom prst="rect">
            <a:avLst/>
          </a:prstGeom>
          <a:solidFill>
            <a:schemeClr val="bg1"/>
          </a:solidFill>
        </p:spPr>
        <p:txBody>
          <a:bodyPr wrap="square" rtlCol="0">
            <a:spAutoFit/>
          </a:bodyPr>
          <a:lstStyle/>
          <a:p>
            <a:r>
              <a:rPr lang="es-MX" sz="1000" b="1" dirty="0" smtClean="0"/>
              <a:t>Estadística y Probabilidad</a:t>
            </a:r>
          </a:p>
          <a:p>
            <a:r>
              <a:rPr lang="es-MX" sz="1000" dirty="0" smtClean="0"/>
              <a:t>● Interpretación de tablas y gráficas</a:t>
            </a:r>
          </a:p>
          <a:p>
            <a:r>
              <a:rPr lang="es-MX" sz="1000" dirty="0" smtClean="0"/>
              <a:t>● Medidas de tendencia central</a:t>
            </a:r>
          </a:p>
          <a:p>
            <a:r>
              <a:rPr lang="es-MX" sz="1000" dirty="0" smtClean="0"/>
              <a:t>● Probabilidad de un evento simple</a:t>
            </a:r>
            <a:endParaRPr lang="es-MX" sz="1000" dirty="0"/>
          </a:p>
        </p:txBody>
      </p:sp>
      <p:sp>
        <p:nvSpPr>
          <p:cNvPr id="12" name="CuadroTexto 11"/>
          <p:cNvSpPr txBox="1"/>
          <p:nvPr/>
        </p:nvSpPr>
        <p:spPr>
          <a:xfrm>
            <a:off x="4667921" y="3790684"/>
            <a:ext cx="3826374" cy="1492716"/>
          </a:xfrm>
          <a:prstGeom prst="rect">
            <a:avLst/>
          </a:prstGeom>
          <a:solidFill>
            <a:schemeClr val="bg1"/>
          </a:solidFill>
        </p:spPr>
        <p:txBody>
          <a:bodyPr wrap="square" rtlCol="0">
            <a:spAutoFit/>
          </a:bodyPr>
          <a:lstStyle/>
          <a:p>
            <a:r>
              <a:rPr lang="es-MX" sz="1100" b="1" dirty="0" smtClean="0"/>
              <a:t>Geometría Plana</a:t>
            </a:r>
          </a:p>
          <a:p>
            <a:r>
              <a:rPr lang="es-MX" sz="1000" dirty="0" smtClean="0"/>
              <a:t>● Ángulos y sus propiedades</a:t>
            </a:r>
          </a:p>
          <a:p>
            <a:r>
              <a:rPr lang="es-MX" sz="1000" dirty="0"/>
              <a:t>● </a:t>
            </a:r>
            <a:r>
              <a:rPr lang="es-MX" sz="1000" dirty="0" smtClean="0"/>
              <a:t>Triángulos </a:t>
            </a:r>
            <a:r>
              <a:rPr lang="es-MX" sz="1000" dirty="0"/>
              <a:t>y sus propiedades</a:t>
            </a:r>
          </a:p>
          <a:p>
            <a:r>
              <a:rPr lang="es-MX" sz="1000" dirty="0"/>
              <a:t>● </a:t>
            </a:r>
            <a:r>
              <a:rPr lang="es-MX" sz="1000" dirty="0" smtClean="0"/>
              <a:t>Cuadriláteros </a:t>
            </a:r>
            <a:r>
              <a:rPr lang="es-MX" sz="1000" dirty="0"/>
              <a:t>y sus </a:t>
            </a:r>
            <a:r>
              <a:rPr lang="es-MX" sz="1000" dirty="0" smtClean="0"/>
              <a:t>propiedades</a:t>
            </a:r>
          </a:p>
          <a:p>
            <a:r>
              <a:rPr lang="es-MX" sz="1000" dirty="0"/>
              <a:t>● </a:t>
            </a:r>
            <a:r>
              <a:rPr lang="es-MX" sz="1000" dirty="0" smtClean="0"/>
              <a:t>Polígonos y </a:t>
            </a:r>
            <a:r>
              <a:rPr lang="es-MX" sz="1000" dirty="0"/>
              <a:t>sus </a:t>
            </a:r>
            <a:r>
              <a:rPr lang="es-MX" sz="1000" dirty="0" smtClean="0"/>
              <a:t>propiedades</a:t>
            </a:r>
          </a:p>
          <a:p>
            <a:r>
              <a:rPr lang="es-MX" sz="1000" dirty="0"/>
              <a:t>● </a:t>
            </a:r>
            <a:r>
              <a:rPr lang="es-MX" sz="1000" dirty="0" smtClean="0"/>
              <a:t>Círculo y circunferencia, y </a:t>
            </a:r>
            <a:r>
              <a:rPr lang="es-MX" sz="1000" dirty="0"/>
              <a:t>sus </a:t>
            </a:r>
            <a:r>
              <a:rPr lang="es-MX" sz="1000" dirty="0" smtClean="0"/>
              <a:t>propiedades</a:t>
            </a:r>
          </a:p>
          <a:p>
            <a:r>
              <a:rPr lang="es-MX" sz="1000" dirty="0"/>
              <a:t>● </a:t>
            </a:r>
            <a:r>
              <a:rPr lang="es-MX" sz="1000" dirty="0" smtClean="0"/>
              <a:t>Volumen, </a:t>
            </a:r>
            <a:r>
              <a:rPr lang="es-MX" sz="1000" dirty="0"/>
              <a:t>á</a:t>
            </a:r>
            <a:r>
              <a:rPr lang="es-MX" sz="1000" dirty="0" smtClean="0"/>
              <a:t>reas y perímetro</a:t>
            </a:r>
          </a:p>
          <a:p>
            <a:r>
              <a:rPr lang="es-MX" sz="1000" dirty="0" smtClean="0"/>
              <a:t>● Patrones geométricos</a:t>
            </a:r>
          </a:p>
          <a:p>
            <a:r>
              <a:rPr lang="es-MX" sz="1000" dirty="0" smtClean="0"/>
              <a:t>● Sentido espacial</a:t>
            </a:r>
            <a:endParaRPr lang="es-MX" sz="1000" dirty="0"/>
          </a:p>
        </p:txBody>
      </p:sp>
      <p:sp>
        <p:nvSpPr>
          <p:cNvPr id="2" name="Rectángulo 1"/>
          <p:cNvSpPr/>
          <p:nvPr/>
        </p:nvSpPr>
        <p:spPr>
          <a:xfrm>
            <a:off x="411453" y="6281251"/>
            <a:ext cx="4018879" cy="400110"/>
          </a:xfrm>
          <a:prstGeom prst="rect">
            <a:avLst/>
          </a:prstGeom>
          <a:solidFill>
            <a:schemeClr val="bg1"/>
          </a:solidFill>
        </p:spPr>
        <p:txBody>
          <a:bodyPr wrap="square">
            <a:spAutoFit/>
          </a:bodyPr>
          <a:lstStyle/>
          <a:p>
            <a:pPr algn="just"/>
            <a:r>
              <a:rPr lang="es-MX" sz="1000" dirty="0" smtClean="0">
                <a:latin typeface="+mj-lt"/>
              </a:rPr>
              <a:t>En </a:t>
            </a:r>
            <a:r>
              <a:rPr lang="es-MX" sz="1000" b="1" dirty="0">
                <a:latin typeface="+mj-lt"/>
              </a:rPr>
              <a:t>ENLACE 2011 </a:t>
            </a:r>
            <a:r>
              <a:rPr lang="es-MX" sz="1000" dirty="0">
                <a:latin typeface="+mj-lt"/>
              </a:rPr>
              <a:t>se omitieron reactivos relacionados a contenidos de </a:t>
            </a:r>
            <a:r>
              <a:rPr lang="es-MX" sz="1000" b="1" dirty="0">
                <a:latin typeface="+mj-lt"/>
              </a:rPr>
              <a:t>probabilidad, estadística, trigonometría </a:t>
            </a:r>
            <a:r>
              <a:rPr lang="es-MX" sz="1000" dirty="0">
                <a:latin typeface="+mj-lt"/>
              </a:rPr>
              <a:t>y </a:t>
            </a:r>
            <a:r>
              <a:rPr lang="es-MX" sz="1000" b="1" dirty="0">
                <a:latin typeface="+mj-lt"/>
              </a:rPr>
              <a:t>cálculo. </a:t>
            </a:r>
            <a:endParaRPr lang="es-MX" sz="1000" dirty="0">
              <a:latin typeface="+mj-lt"/>
            </a:endParaRPr>
          </a:p>
        </p:txBody>
      </p:sp>
    </p:spTree>
    <p:extLst>
      <p:ext uri="{BB962C8B-B14F-4D97-AF65-F5344CB8AC3E}">
        <p14:creationId xmlns:p14="http://schemas.microsoft.com/office/powerpoint/2010/main" val="2270361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978295462"/>
              </p:ext>
            </p:extLst>
          </p:nvPr>
        </p:nvGraphicFramePr>
        <p:xfrm>
          <a:off x="274748" y="289416"/>
          <a:ext cx="8444248" cy="6407598"/>
        </p:xfrm>
        <a:graphic>
          <a:graphicData uri="http://schemas.openxmlformats.org/drawingml/2006/table">
            <a:tbl>
              <a:tblPr firstRow="1" bandRow="1">
                <a:tableStyleId>{5C22544A-7EE6-4342-B048-85BDC9FD1C3A}</a:tableStyleId>
              </a:tblPr>
              <a:tblGrid>
                <a:gridCol w="4222124"/>
                <a:gridCol w="4222124"/>
              </a:tblGrid>
              <a:tr h="659606">
                <a:tc>
                  <a:txBody>
                    <a:bodyPr/>
                    <a:lstStyle/>
                    <a:p>
                      <a:pPr algn="ctr"/>
                      <a:r>
                        <a:rPr lang="es-MX" b="1" dirty="0" smtClean="0"/>
                        <a:t>Preliminares Matemáticos </a:t>
                      </a:r>
                    </a:p>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t>PLANEA</a:t>
                      </a:r>
                    </a:p>
                  </a:txBody>
                  <a:tcPr/>
                </a:tc>
                <a:tc>
                  <a:txBody>
                    <a:bodyPr/>
                    <a:lstStyle/>
                    <a:p>
                      <a:pPr algn="ctr"/>
                      <a:r>
                        <a:rPr lang="es-MX" b="1" dirty="0" smtClean="0"/>
                        <a:t>Conceptos Fundamentales</a:t>
                      </a:r>
                    </a:p>
                    <a:p>
                      <a:pPr algn="ctr"/>
                      <a:r>
                        <a:rPr lang="es-MX" b="1" dirty="0" err="1" smtClean="0"/>
                        <a:t>The</a:t>
                      </a:r>
                      <a:r>
                        <a:rPr lang="es-MX" b="1" dirty="0" smtClean="0"/>
                        <a:t> </a:t>
                      </a:r>
                      <a:r>
                        <a:rPr lang="es-MX" b="1" dirty="0" err="1" smtClean="0"/>
                        <a:t>College</a:t>
                      </a:r>
                      <a:r>
                        <a:rPr lang="es-MX" b="1" dirty="0" smtClean="0"/>
                        <a:t> </a:t>
                      </a:r>
                      <a:r>
                        <a:rPr lang="es-MX" b="1" dirty="0" err="1" smtClean="0"/>
                        <a:t>Board</a:t>
                      </a:r>
                      <a:r>
                        <a:rPr lang="es-MX" b="1" dirty="0" smtClean="0"/>
                        <a:t>: </a:t>
                      </a:r>
                      <a:r>
                        <a:rPr lang="es-MX" b="1" dirty="0" err="1" smtClean="0"/>
                        <a:t>CNyS</a:t>
                      </a:r>
                      <a:r>
                        <a:rPr lang="es-MX" b="1" dirty="0" smtClean="0"/>
                        <a:t> 2012</a:t>
                      </a:r>
                    </a:p>
                  </a:txBody>
                  <a:tcPr/>
                </a:tc>
              </a:tr>
              <a:tr h="5747992">
                <a:tc>
                  <a:txBody>
                    <a:bodyPr/>
                    <a:lstStyle/>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txBody>
                  <a:tcPr/>
                </a:tc>
                <a:tc>
                  <a:txBody>
                    <a:bodyPr/>
                    <a:lstStyle/>
                    <a:p>
                      <a:endParaRPr lang="es-MX" dirty="0"/>
                    </a:p>
                  </a:txBody>
                  <a:tcPr/>
                </a:tc>
              </a:tr>
            </a:tbl>
          </a:graphicData>
        </a:graphic>
      </p:graphicFrame>
      <p:pic>
        <p:nvPicPr>
          <p:cNvPr id="6" name="Imagen 5"/>
          <p:cNvPicPr>
            <a:picLocks noChangeAspect="1"/>
          </p:cNvPicPr>
          <p:nvPr/>
        </p:nvPicPr>
        <p:blipFill rotWithShape="1">
          <a:blip r:embed="rId2" cstate="print"/>
          <a:srcRect l="33470" t="19146" r="29411" b="6911"/>
          <a:stretch/>
        </p:blipFill>
        <p:spPr>
          <a:xfrm>
            <a:off x="412124" y="1084213"/>
            <a:ext cx="4018208" cy="5409127"/>
          </a:xfrm>
          <a:prstGeom prst="rect">
            <a:avLst/>
          </a:prstGeom>
        </p:spPr>
      </p:pic>
      <p:pic>
        <p:nvPicPr>
          <p:cNvPr id="8" name="Imagen 7"/>
          <p:cNvPicPr>
            <a:picLocks noChangeAspect="1"/>
          </p:cNvPicPr>
          <p:nvPr/>
        </p:nvPicPr>
        <p:blipFill>
          <a:blip r:embed="rId3" cstate="print"/>
          <a:stretch>
            <a:fillRect/>
          </a:stretch>
        </p:blipFill>
        <p:spPr>
          <a:xfrm>
            <a:off x="4656183" y="1418241"/>
            <a:ext cx="3946904" cy="968844"/>
          </a:xfrm>
          <a:prstGeom prst="rect">
            <a:avLst/>
          </a:prstGeom>
        </p:spPr>
      </p:pic>
      <p:pic>
        <p:nvPicPr>
          <p:cNvPr id="9" name="Imagen 8"/>
          <p:cNvPicPr>
            <a:picLocks noChangeAspect="1"/>
          </p:cNvPicPr>
          <p:nvPr/>
        </p:nvPicPr>
        <p:blipFill>
          <a:blip r:embed="rId4" cstate="print"/>
          <a:stretch>
            <a:fillRect/>
          </a:stretch>
        </p:blipFill>
        <p:spPr>
          <a:xfrm>
            <a:off x="4656183" y="2712258"/>
            <a:ext cx="3753721" cy="1076518"/>
          </a:xfrm>
          <a:prstGeom prst="rect">
            <a:avLst/>
          </a:prstGeom>
        </p:spPr>
      </p:pic>
      <p:pic>
        <p:nvPicPr>
          <p:cNvPr id="10" name="Imagen 9"/>
          <p:cNvPicPr>
            <a:picLocks noChangeAspect="1"/>
          </p:cNvPicPr>
          <p:nvPr/>
        </p:nvPicPr>
        <p:blipFill>
          <a:blip r:embed="rId5" cstate="print"/>
          <a:stretch>
            <a:fillRect/>
          </a:stretch>
        </p:blipFill>
        <p:spPr>
          <a:xfrm>
            <a:off x="4687909" y="5636382"/>
            <a:ext cx="3721995" cy="624962"/>
          </a:xfrm>
          <a:prstGeom prst="rect">
            <a:avLst/>
          </a:prstGeom>
        </p:spPr>
      </p:pic>
    </p:spTree>
    <p:extLst>
      <p:ext uri="{BB962C8B-B14F-4D97-AF65-F5344CB8AC3E}">
        <p14:creationId xmlns:p14="http://schemas.microsoft.com/office/powerpoint/2010/main" val="36914947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201459879"/>
              </p:ext>
            </p:extLst>
          </p:nvPr>
        </p:nvGraphicFramePr>
        <p:xfrm>
          <a:off x="540913" y="289912"/>
          <a:ext cx="7964458" cy="6387613"/>
        </p:xfrm>
        <a:graphic>
          <a:graphicData uri="http://schemas.openxmlformats.org/drawingml/2006/table">
            <a:tbl>
              <a:tblPr firstRow="1" bandRow="1">
                <a:tableStyleId>{5C22544A-7EE6-4342-B048-85BDC9FD1C3A}</a:tableStyleId>
              </a:tblPr>
              <a:tblGrid>
                <a:gridCol w="3982229"/>
                <a:gridCol w="3982229"/>
              </a:tblGrid>
              <a:tr h="1268776">
                <a:tc>
                  <a:txBody>
                    <a:bodyPr/>
                    <a:lstStyle/>
                    <a:p>
                      <a:pPr algn="ctr"/>
                      <a:r>
                        <a:rPr lang="es-MX" dirty="0" smtClean="0"/>
                        <a:t>PLANEA</a:t>
                      </a:r>
                      <a:endParaRPr lang="es-MX" dirty="0"/>
                    </a:p>
                  </a:txBody>
                  <a:tcPr anchor="ctr"/>
                </a:tc>
                <a:tc>
                  <a:txBody>
                    <a:bodyPr/>
                    <a:lstStyle/>
                    <a:p>
                      <a:pPr algn="ctr"/>
                      <a:r>
                        <a:rPr lang="es-MX" dirty="0" smtClean="0"/>
                        <a:t>PRUEBA DE SELECCIÓN COLLEGE BOARD</a:t>
                      </a:r>
                    </a:p>
                    <a:p>
                      <a:pPr algn="ctr"/>
                      <a:r>
                        <a:rPr lang="es-MX" dirty="0" smtClean="0"/>
                        <a:t>PAA (Prueba de Aptitud</a:t>
                      </a:r>
                      <a:r>
                        <a:rPr lang="es-MX" baseline="0" dirty="0" smtClean="0"/>
                        <a:t> Académica)</a:t>
                      </a:r>
                      <a:endParaRPr lang="es-MX" dirty="0"/>
                    </a:p>
                  </a:txBody>
                  <a:tcPr/>
                </a:tc>
              </a:tr>
              <a:tr h="3992652">
                <a:tc>
                  <a:txBody>
                    <a:bodyPr/>
                    <a:lstStyle/>
                    <a:p>
                      <a:r>
                        <a:rPr kumimoji="0" lang="es-MX" sz="1400" kern="1200" dirty="0" smtClean="0">
                          <a:solidFill>
                            <a:schemeClr val="dk1"/>
                          </a:solidFill>
                          <a:effectLst/>
                          <a:latin typeface="+mn-lt"/>
                          <a:ea typeface="+mn-ea"/>
                          <a:cs typeface="+mn-cs"/>
                        </a:rPr>
                        <a:t>19.  Con base en las siguientes afirmaciones, ¿</a:t>
                      </a:r>
                      <a:r>
                        <a:rPr kumimoji="0" lang="es-MX" sz="1400" u="sng" kern="1200" dirty="0" smtClean="0">
                          <a:solidFill>
                            <a:schemeClr val="dk1"/>
                          </a:solidFill>
                          <a:effectLst/>
                          <a:latin typeface="+mn-lt"/>
                          <a:ea typeface="+mn-ea"/>
                          <a:cs typeface="+mn-cs"/>
                        </a:rPr>
                        <a:t>qué conclusión se infiere</a:t>
                      </a:r>
                      <a:r>
                        <a:rPr kumimoji="0" lang="es-MX" sz="1400" kern="1200" dirty="0" smtClean="0">
                          <a:solidFill>
                            <a:schemeClr val="dk1"/>
                          </a:solidFill>
                          <a:effectLst/>
                          <a:latin typeface="+mn-lt"/>
                          <a:ea typeface="+mn-ea"/>
                          <a:cs typeface="+mn-cs"/>
                        </a:rPr>
                        <a:t>?</a:t>
                      </a:r>
                    </a:p>
                    <a:p>
                      <a:r>
                        <a:rPr kumimoji="0" lang="es-MX" sz="1400" kern="1200" dirty="0" smtClean="0">
                          <a:solidFill>
                            <a:schemeClr val="dk1"/>
                          </a:solidFill>
                          <a:effectLst/>
                          <a:latin typeface="+mn-lt"/>
                          <a:ea typeface="+mn-ea"/>
                          <a:cs typeface="+mn-cs"/>
                        </a:rPr>
                        <a:t>— Actualmente la tecnología está disponible en diversas partes del mundo</a:t>
                      </a:r>
                    </a:p>
                    <a:p>
                      <a:r>
                        <a:rPr kumimoji="0" lang="es-MX" sz="1400" kern="1200" dirty="0" smtClean="0">
                          <a:solidFill>
                            <a:schemeClr val="dk1"/>
                          </a:solidFill>
                          <a:effectLst/>
                          <a:latin typeface="+mn-lt"/>
                          <a:ea typeface="+mn-ea"/>
                          <a:cs typeface="+mn-cs"/>
                        </a:rPr>
                        <a:t>— El crimen organizado ha desarrollado redes ilícitas a escala global</a:t>
                      </a:r>
                    </a:p>
                    <a:p>
                      <a:r>
                        <a:rPr kumimoji="0" lang="es-MX" sz="1400" kern="1200" dirty="0" smtClean="0">
                          <a:solidFill>
                            <a:schemeClr val="dk1"/>
                          </a:solidFill>
                          <a:effectLst/>
                          <a:latin typeface="+mn-lt"/>
                          <a:ea typeface="+mn-ea"/>
                          <a:cs typeface="+mn-cs"/>
                        </a:rPr>
                        <a:t>   A)   La globalización solo tiene consecuencias negativas contrarias a la sociedad </a:t>
                      </a:r>
                    </a:p>
                    <a:p>
                      <a:r>
                        <a:rPr kumimoji="0" lang="es-MX" sz="1400" kern="1200" dirty="0" smtClean="0">
                          <a:solidFill>
                            <a:schemeClr val="dk1"/>
                          </a:solidFill>
                          <a:effectLst/>
                          <a:latin typeface="+mn-lt"/>
                          <a:ea typeface="+mn-ea"/>
                          <a:cs typeface="+mn-cs"/>
                        </a:rPr>
                        <a:t>  B)   A pesar de los problemas, la unión global es lo mejor que puede existir </a:t>
                      </a:r>
                    </a:p>
                    <a:p>
                      <a:r>
                        <a:rPr kumimoji="0" lang="es-MX" sz="1400" kern="1200" dirty="0" smtClean="0">
                          <a:solidFill>
                            <a:schemeClr val="dk1"/>
                          </a:solidFill>
                          <a:effectLst/>
                          <a:latin typeface="+mn-lt"/>
                          <a:ea typeface="+mn-ea"/>
                          <a:cs typeface="+mn-cs"/>
                        </a:rPr>
                        <a:t>  C)   La integración global produce resultados positivos, pero también problemas </a:t>
                      </a:r>
                    </a:p>
                    <a:p>
                      <a:r>
                        <a:rPr kumimoji="0" lang="es-MX" sz="1400" kern="1200" dirty="0" smtClean="0">
                          <a:solidFill>
                            <a:schemeClr val="dk1"/>
                          </a:solidFill>
                          <a:effectLst/>
                          <a:latin typeface="+mn-lt"/>
                          <a:ea typeface="+mn-ea"/>
                          <a:cs typeface="+mn-cs"/>
                        </a:rPr>
                        <a:t>  D)   Los detractores de la globalización argumentan con datos equivocados </a:t>
                      </a:r>
                    </a:p>
                    <a:p>
                      <a:endParaRPr lang="es-MX" sz="1000" dirty="0"/>
                    </a:p>
                  </a:txBody>
                  <a:tcPr/>
                </a:tc>
                <a:tc>
                  <a:txBody>
                    <a:bodyPr/>
                    <a:lstStyle/>
                    <a:p>
                      <a:r>
                        <a:rPr lang="es-MX" sz="1400" dirty="0" smtClean="0"/>
                        <a:t>12. </a:t>
                      </a:r>
                      <a:r>
                        <a:rPr lang="es-MX" sz="1400" u="sng" dirty="0" smtClean="0"/>
                        <a:t>Con la frase </a:t>
                      </a:r>
                      <a:r>
                        <a:rPr lang="es-MX" sz="1400" dirty="0" smtClean="0"/>
                        <a:t>“esto es una sucursal tropical de Nueva York...” (línea 26) </a:t>
                      </a:r>
                      <a:r>
                        <a:rPr lang="es-MX" sz="1400" u="sng" dirty="0" smtClean="0"/>
                        <a:t>se infiere </a:t>
                      </a:r>
                      <a:r>
                        <a:rPr lang="es-MX" sz="1400" dirty="0" smtClean="0"/>
                        <a:t>que</a:t>
                      </a:r>
                    </a:p>
                    <a:p>
                      <a:r>
                        <a:rPr lang="es-MX" sz="1400" dirty="0" smtClean="0"/>
                        <a:t>(A) en todos los sentidos, Manaos es una copia exacta de Nueva York. </a:t>
                      </a:r>
                    </a:p>
                    <a:p>
                      <a:r>
                        <a:rPr lang="es-MX" sz="1400" dirty="0" smtClean="0"/>
                        <a:t>(B) la forma de vida en Nueva York se extendió hasta Manaos. </a:t>
                      </a:r>
                    </a:p>
                    <a:p>
                      <a:r>
                        <a:rPr lang="es-MX" sz="1400" dirty="0" smtClean="0"/>
                        <a:t>(C) Manaos se inspiró en Nueva York para lograr su desarrollo. </a:t>
                      </a:r>
                    </a:p>
                    <a:p>
                      <a:r>
                        <a:rPr lang="es-MX" sz="1400" dirty="0" smtClean="0"/>
                        <a:t>(D) Manaos se ha convertido en una metrópolis. </a:t>
                      </a:r>
                    </a:p>
                    <a:p>
                      <a:r>
                        <a:rPr lang="es-MX" sz="1400" dirty="0" smtClean="0"/>
                        <a:t>(E) ambas regiones fueron selvas tropicales en sus orígenes.</a:t>
                      </a:r>
                      <a:endParaRPr lang="es-MX" sz="1400" dirty="0"/>
                    </a:p>
                  </a:txBody>
                  <a:tcPr/>
                </a:tc>
              </a:tr>
              <a:tr h="1126185">
                <a:tc>
                  <a:txBody>
                    <a:bodyPr/>
                    <a:lstStyle/>
                    <a:p>
                      <a:r>
                        <a:rPr lang="es-MX" b="1" dirty="0" smtClean="0"/>
                        <a:t>Recuperado de:</a:t>
                      </a:r>
                      <a:r>
                        <a:rPr lang="es-MX" b="1" baseline="0" dirty="0" smtClean="0"/>
                        <a:t> </a:t>
                      </a:r>
                      <a:r>
                        <a:rPr lang="es-MX" b="0" baseline="0" dirty="0" smtClean="0"/>
                        <a:t>PLANEA 2015.</a:t>
                      </a:r>
                      <a:endParaRPr lang="es-MX" b="1" dirty="0"/>
                    </a:p>
                  </a:txBody>
                  <a:tcPr/>
                </a:tc>
                <a:tc>
                  <a:txBody>
                    <a:bodyPr/>
                    <a:lstStyle/>
                    <a:p>
                      <a:pPr algn="just"/>
                      <a:r>
                        <a:rPr lang="es-MX" b="1" dirty="0" smtClean="0"/>
                        <a:t>Recuperado de: </a:t>
                      </a:r>
                      <a:r>
                        <a:rPr lang="es-MX" b="0" dirty="0" smtClean="0"/>
                        <a:t>Guía </a:t>
                      </a:r>
                      <a:r>
                        <a:rPr lang="es-MX" b="0" dirty="0" err="1" smtClean="0"/>
                        <a:t>College</a:t>
                      </a:r>
                      <a:r>
                        <a:rPr lang="es-MX" b="0" baseline="0" dirty="0" smtClean="0"/>
                        <a:t> </a:t>
                      </a:r>
                      <a:r>
                        <a:rPr lang="es-MX" b="0" baseline="0" dirty="0" err="1" smtClean="0"/>
                        <a:t>Board</a:t>
                      </a:r>
                      <a:r>
                        <a:rPr lang="es-MX" b="0" baseline="0" dirty="0" smtClean="0"/>
                        <a:t>, </a:t>
                      </a:r>
                      <a:r>
                        <a:rPr lang="es-MX" b="0" dirty="0" smtClean="0"/>
                        <a:t>2015, Parte I</a:t>
                      </a:r>
                      <a:r>
                        <a:rPr lang="es-MX" b="0" baseline="0" dirty="0" smtClean="0"/>
                        <a:t>.</a:t>
                      </a:r>
                      <a:endParaRPr lang="es-MX" b="1" dirty="0"/>
                    </a:p>
                  </a:txBody>
                  <a:tcPr/>
                </a:tc>
              </a:tr>
            </a:tbl>
          </a:graphicData>
        </a:graphic>
      </p:graphicFrame>
    </p:spTree>
    <p:extLst>
      <p:ext uri="{BB962C8B-B14F-4D97-AF65-F5344CB8AC3E}">
        <p14:creationId xmlns:p14="http://schemas.microsoft.com/office/powerpoint/2010/main" val="653773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891857888"/>
              </p:ext>
            </p:extLst>
          </p:nvPr>
        </p:nvGraphicFramePr>
        <p:xfrm>
          <a:off x="540913" y="289913"/>
          <a:ext cx="7964458" cy="6568087"/>
        </p:xfrm>
        <a:graphic>
          <a:graphicData uri="http://schemas.openxmlformats.org/drawingml/2006/table">
            <a:tbl>
              <a:tblPr firstRow="1" bandRow="1">
                <a:tableStyleId>{5C22544A-7EE6-4342-B048-85BDC9FD1C3A}</a:tableStyleId>
              </a:tblPr>
              <a:tblGrid>
                <a:gridCol w="3982229"/>
                <a:gridCol w="3982229"/>
              </a:tblGrid>
              <a:tr h="1180640">
                <a:tc>
                  <a:txBody>
                    <a:bodyPr/>
                    <a:lstStyle/>
                    <a:p>
                      <a:pPr algn="ctr"/>
                      <a:r>
                        <a:rPr lang="es-MX" dirty="0" smtClean="0"/>
                        <a:t>PLANEA</a:t>
                      </a:r>
                      <a:endParaRPr lang="es-MX" dirty="0"/>
                    </a:p>
                  </a:txBody>
                  <a:tcPr anchor="ctr"/>
                </a:tc>
                <a:tc>
                  <a:txBody>
                    <a:bodyPr/>
                    <a:lstStyle/>
                    <a:p>
                      <a:pPr algn="ctr"/>
                      <a:r>
                        <a:rPr lang="es-MX" dirty="0" smtClean="0"/>
                        <a:t>PRUEBA DE INGRESO</a:t>
                      </a:r>
                      <a:r>
                        <a:rPr lang="es-MX" baseline="0" dirty="0" smtClean="0"/>
                        <a:t> A LA UNAM</a:t>
                      </a:r>
                      <a:endParaRPr lang="es-MX" dirty="0"/>
                    </a:p>
                  </a:txBody>
                  <a:tcPr anchor="ctr"/>
                </a:tc>
              </a:tr>
              <a:tr h="4339493">
                <a:tc>
                  <a:txBody>
                    <a:bodyPr/>
                    <a:lstStyle/>
                    <a:p>
                      <a:pPr algn="ctr">
                        <a:lnSpc>
                          <a:spcPct val="115000"/>
                        </a:lnSpc>
                        <a:spcAft>
                          <a:spcPts val="0"/>
                        </a:spcAf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La Cilindra</a:t>
                      </a:r>
                    </a:p>
                    <a:p>
                      <a:pPr algn="r">
                        <a:lnSpc>
                          <a:spcPct val="115000"/>
                        </a:lnSpc>
                        <a:spcAft>
                          <a:spcPts val="0"/>
                        </a:spcAf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Carmen Báez (1991). Cuentos de la Revolución. México: UNAM. </a:t>
                      </a:r>
                    </a:p>
                    <a:p>
                      <a:pPr>
                        <a:lnSpc>
                          <a:spcPct val="115000"/>
                        </a:lnSpc>
                        <a:spcAft>
                          <a:spcPts val="0"/>
                        </a:spcAf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[1]</a:t>
                      </a:r>
                    </a:p>
                    <a:p>
                      <a:pPr>
                        <a:lnSpc>
                          <a:spcPct val="115000"/>
                        </a:lnSpc>
                        <a:spcAft>
                          <a:spcPts val="0"/>
                        </a:spcAf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Ella no tenía dueño. Tal vez no lo tuvo nunca. La encontraron los soldados allá por </a:t>
                      </a: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Huetamo</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en un pueblillo caliente y gris, y desde entonces se "dio de alta" y se vino a correr mundo con la bola.</a:t>
                      </a:r>
                    </a:p>
                    <a:p>
                      <a:pPr>
                        <a:lnSpc>
                          <a:spcPct val="115000"/>
                        </a:lnSpc>
                        <a:spcAft>
                          <a:spcPts val="0"/>
                        </a:spcAf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[2]  </a:t>
                      </a:r>
                    </a:p>
                    <a:p>
                      <a:pPr>
                        <a:lnSpc>
                          <a:spcPct val="115000"/>
                        </a:lnSpc>
                        <a:spcAft>
                          <a:spcPts val="0"/>
                        </a:spcAf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Se hizo amiga de todos: de los soldados, de las </a:t>
                      </a: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soldaderas</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y hasta del cabecilla. Todos le tenían cariño.</a:t>
                      </a:r>
                    </a:p>
                    <a:p>
                      <a:pPr>
                        <a:lnSpc>
                          <a:spcPct val="115000"/>
                        </a:lnSpc>
                        <a:spcAft>
                          <a:spcPts val="0"/>
                        </a:spcAft>
                      </a:pPr>
                      <a:endParaRPr lang="es-MX"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65. ¿Cuál es el </a:t>
                      </a:r>
                      <a:r>
                        <a:rPr lang="es-MX" sz="1200" u="sng" dirty="0" smtClean="0">
                          <a:effectLst/>
                          <a:latin typeface="Calibri" panose="020F0502020204030204" pitchFamily="34" charset="0"/>
                          <a:ea typeface="Calibri" panose="020F0502020204030204" pitchFamily="34" charset="0"/>
                          <a:cs typeface="Times New Roman" panose="02020603050405020304" pitchFamily="18" charset="0"/>
                        </a:rPr>
                        <a:t>tema central </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del texto? </a:t>
                      </a:r>
                    </a:p>
                    <a:p>
                      <a:pPr>
                        <a:lnSpc>
                          <a:spcPct val="115000"/>
                        </a:lnSpc>
                        <a:spcAft>
                          <a:spcPts val="0"/>
                        </a:spcAf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A)   La traición de una esposa </a:t>
                      </a:r>
                    </a:p>
                    <a:p>
                      <a:pPr>
                        <a:lnSpc>
                          <a:spcPct val="115000"/>
                        </a:lnSpc>
                        <a:spcAft>
                          <a:spcPts val="0"/>
                        </a:spcAf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B)   La lealtad hacia los amigos </a:t>
                      </a:r>
                    </a:p>
                    <a:p>
                      <a:pPr>
                        <a:lnSpc>
                          <a:spcPct val="115000"/>
                        </a:lnSpc>
                        <a:spcAft>
                          <a:spcPts val="0"/>
                        </a:spcAf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C)   El respeto entre los compañeros </a:t>
                      </a:r>
                    </a:p>
                    <a:p>
                      <a:pPr>
                        <a:lnSpc>
                          <a:spcPct val="115000"/>
                        </a:lnSpc>
                        <a:spcAft>
                          <a:spcPts val="0"/>
                        </a:spcAf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D)   El amor hacia la causa revolucionaria</a:t>
                      </a:r>
                    </a:p>
                    <a:p>
                      <a:endParaRPr lang="es-MX" sz="1000" dirty="0"/>
                    </a:p>
                  </a:txBody>
                  <a:tcPr/>
                </a:tc>
                <a:tc>
                  <a:txBody>
                    <a:bodyPr/>
                    <a:lstStyle/>
                    <a:p>
                      <a:pPr algn="just"/>
                      <a:r>
                        <a:rPr lang="es-MX" sz="1100" smtClean="0">
                          <a:latin typeface="Calibri" panose="020F0502020204030204" pitchFamily="34" charset="0"/>
                        </a:rPr>
                        <a:t>Psicología del Vestido</a:t>
                      </a:r>
                    </a:p>
                    <a:p>
                      <a:pPr algn="just"/>
                      <a:r>
                        <a:rPr lang="es-MX" sz="1100" smtClean="0">
                          <a:latin typeface="Calibri" panose="020F0502020204030204" pitchFamily="34" charset="0"/>
                        </a:rPr>
                        <a:t>Voy a hablar de un tema banal en apariencia, la psicología del “vestido”. Quisiera alcanzar a demostraros que no lo es tanto como parece. Su interés es en efecto excepcional, porque el vestido constituye una necesidad primaria prácticamente del mismo rango que el alimento. El pan y el traje se consideran como dos necesidades reales e igualmente perentorias. El mismo sentimiento de injusticia nos produce el espectáculo de un hombre que no tiene nada de comer y el de otro que está completamente desnudo; y, sin embargo, hay entre ambos hechos una diferencia esencial. El comer es una esclavitud con la que hemos nacido, que nos iguala a todos los demás seres de la tierra, mientras que el vestido es una creación artificial exclusiva de la especie humana. ¿Qué relación tiene, nos preguntamos, entonces, el traje con los instintos primarios para haberse convertido en una de las características de nuestra raza? Es evidente que el hombre, en la aurora de su vida sobre el planeta, estuvo largo tiempo desnudo; su piel recia y el vello abundante que la cubría, era suficiente para defenderlo del rigor del ambiente.</a:t>
                      </a:r>
                    </a:p>
                    <a:p>
                      <a:pPr algn="just"/>
                      <a:r>
                        <a:rPr lang="es-MX" sz="1100" smtClean="0">
                          <a:latin typeface="Calibri" panose="020F0502020204030204" pitchFamily="34" charset="0"/>
                        </a:rPr>
                        <a:t>		Dr. Alexis Carre</a:t>
                      </a:r>
                    </a:p>
                    <a:p>
                      <a:pPr algn="just"/>
                      <a:r>
                        <a:rPr lang="es-MX" sz="1100" smtClean="0">
                          <a:latin typeface="Calibri" panose="020F0502020204030204" pitchFamily="34" charset="0"/>
                        </a:rPr>
                        <a:t>1.- ¿Cuál es </a:t>
                      </a:r>
                      <a:r>
                        <a:rPr lang="es-MX" sz="1100" u="sng" smtClean="0">
                          <a:latin typeface="Calibri" panose="020F0502020204030204" pitchFamily="34" charset="0"/>
                        </a:rPr>
                        <a:t>la idea central </a:t>
                      </a:r>
                      <a:r>
                        <a:rPr lang="es-MX" sz="1100" smtClean="0">
                          <a:latin typeface="Calibri" panose="020F0502020204030204" pitchFamily="34" charset="0"/>
                        </a:rPr>
                        <a:t>del texto?</a:t>
                      </a:r>
                    </a:p>
                    <a:p>
                      <a:pPr algn="just"/>
                      <a:r>
                        <a:rPr lang="es-MX" sz="1100" smtClean="0">
                          <a:latin typeface="Calibri" panose="020F0502020204030204" pitchFamily="34" charset="0"/>
                        </a:rPr>
                        <a:t>a) La moda	b) El buen vestir	c) La necesidad del vestido	d) El alimento</a:t>
                      </a:r>
                      <a:endParaRPr lang="es-MX" sz="1100" dirty="0" smtClean="0">
                        <a:latin typeface="Calibri" panose="020F0502020204030204" pitchFamily="34" charset="0"/>
                      </a:endParaRPr>
                    </a:p>
                  </a:txBody>
                  <a:tcPr/>
                </a:tc>
              </a:tr>
              <a:tr h="1047954">
                <a:tc>
                  <a:txBody>
                    <a:bodyPr/>
                    <a:lstStyle/>
                    <a:p>
                      <a:r>
                        <a:rPr lang="es-MX" b="1" dirty="0" smtClean="0"/>
                        <a:t>Recuperado de:</a:t>
                      </a:r>
                      <a:r>
                        <a:rPr lang="es-MX" b="1" baseline="0" dirty="0" smtClean="0"/>
                        <a:t> </a:t>
                      </a:r>
                      <a:r>
                        <a:rPr lang="es-MX" b="0" baseline="0" dirty="0" smtClean="0"/>
                        <a:t>PLANEA 2015.</a:t>
                      </a:r>
                      <a:endParaRPr lang="es-MX" b="1" dirty="0"/>
                    </a:p>
                  </a:txBody>
                  <a:tcPr/>
                </a:tc>
                <a:tc>
                  <a:txBody>
                    <a:bodyPr/>
                    <a:lstStyle/>
                    <a:p>
                      <a:pPr algn="just"/>
                      <a:r>
                        <a:rPr lang="es-MX" b="1" dirty="0" smtClean="0"/>
                        <a:t>Recuperado de: </a:t>
                      </a:r>
                      <a:r>
                        <a:rPr lang="es-MX" b="0" dirty="0" smtClean="0"/>
                        <a:t>Guía de ingreso a la</a:t>
                      </a:r>
                      <a:r>
                        <a:rPr lang="es-MX" b="0" baseline="0" dirty="0" smtClean="0"/>
                        <a:t> UNAM, </a:t>
                      </a:r>
                      <a:r>
                        <a:rPr lang="es-MX" b="0" dirty="0" smtClean="0"/>
                        <a:t>2015.</a:t>
                      </a:r>
                      <a:endParaRPr lang="es-MX" b="1" dirty="0"/>
                    </a:p>
                  </a:txBody>
                  <a:tcPr/>
                </a:tc>
              </a:tr>
            </a:tbl>
          </a:graphicData>
        </a:graphic>
      </p:graphicFrame>
    </p:spTree>
    <p:extLst>
      <p:ext uri="{BB962C8B-B14F-4D97-AF65-F5344CB8AC3E}">
        <p14:creationId xmlns:p14="http://schemas.microsoft.com/office/powerpoint/2010/main" val="2821019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596585164"/>
              </p:ext>
            </p:extLst>
          </p:nvPr>
        </p:nvGraphicFramePr>
        <p:xfrm>
          <a:off x="540913" y="289912"/>
          <a:ext cx="7964458" cy="6387613"/>
        </p:xfrm>
        <a:graphic>
          <a:graphicData uri="http://schemas.openxmlformats.org/drawingml/2006/table">
            <a:tbl>
              <a:tblPr firstRow="1" bandRow="1">
                <a:tableStyleId>{5C22544A-7EE6-4342-B048-85BDC9FD1C3A}</a:tableStyleId>
              </a:tblPr>
              <a:tblGrid>
                <a:gridCol w="3982229"/>
                <a:gridCol w="3982229"/>
              </a:tblGrid>
              <a:tr h="1268776">
                <a:tc>
                  <a:txBody>
                    <a:bodyPr/>
                    <a:lstStyle/>
                    <a:p>
                      <a:pPr algn="ctr"/>
                      <a:r>
                        <a:rPr lang="es-MX" dirty="0" smtClean="0"/>
                        <a:t>PLANEA</a:t>
                      </a:r>
                      <a:endParaRPr lang="es-MX" dirty="0"/>
                    </a:p>
                  </a:txBody>
                  <a:tcPr anchor="ctr"/>
                </a:tc>
                <a:tc>
                  <a:txBody>
                    <a:bodyPr/>
                    <a:lstStyle/>
                    <a:p>
                      <a:pPr algn="ctr"/>
                      <a:endParaRPr lang="es-MX" dirty="0" smtClean="0"/>
                    </a:p>
                    <a:p>
                      <a:pPr algn="ctr"/>
                      <a:r>
                        <a:rPr lang="es-MX" dirty="0" smtClean="0"/>
                        <a:t>EXANI-II</a:t>
                      </a:r>
                      <a:endParaRPr lang="es-MX" dirty="0"/>
                    </a:p>
                  </a:txBody>
                  <a:tcPr/>
                </a:tc>
              </a:tr>
              <a:tr h="3992652">
                <a:tc>
                  <a:txBody>
                    <a:bodyPr/>
                    <a:lstStyle/>
                    <a:p>
                      <a:endParaRPr lang="es-MX" sz="1000" dirty="0"/>
                    </a:p>
                  </a:txBody>
                  <a:tcPr/>
                </a:tc>
                <a:tc>
                  <a:txBody>
                    <a:bodyPr/>
                    <a:lstStyle/>
                    <a:p>
                      <a:endParaRPr lang="es-MX" sz="1400" dirty="0"/>
                    </a:p>
                  </a:txBody>
                  <a:tcPr/>
                </a:tc>
              </a:tr>
              <a:tr h="1126185">
                <a:tc>
                  <a:txBody>
                    <a:bodyPr/>
                    <a:lstStyle/>
                    <a:p>
                      <a:r>
                        <a:rPr lang="es-MX" b="1" dirty="0" smtClean="0"/>
                        <a:t>Recuperado de:</a:t>
                      </a:r>
                      <a:r>
                        <a:rPr lang="es-MX" b="1" baseline="0" dirty="0" smtClean="0"/>
                        <a:t> </a:t>
                      </a:r>
                      <a:r>
                        <a:rPr lang="es-MX" b="0" baseline="0" dirty="0" smtClean="0"/>
                        <a:t>PLANEA 2015.</a:t>
                      </a:r>
                      <a:endParaRPr lang="es-MX" b="1" dirty="0"/>
                    </a:p>
                  </a:txBody>
                  <a:tcPr/>
                </a:tc>
                <a:tc>
                  <a:txBody>
                    <a:bodyPr/>
                    <a:lstStyle/>
                    <a:p>
                      <a:pPr algn="just"/>
                      <a:r>
                        <a:rPr lang="es-MX" b="1" dirty="0" smtClean="0"/>
                        <a:t>Recuperado de: </a:t>
                      </a:r>
                      <a:r>
                        <a:rPr lang="es-MX" b="0" dirty="0" smtClean="0"/>
                        <a:t>Guía EXANI-II,</a:t>
                      </a:r>
                      <a:r>
                        <a:rPr lang="es-MX" b="0" baseline="0" dirty="0" smtClean="0"/>
                        <a:t> </a:t>
                      </a:r>
                      <a:r>
                        <a:rPr lang="es-MX" b="0" dirty="0" smtClean="0"/>
                        <a:t>2015</a:t>
                      </a:r>
                      <a:r>
                        <a:rPr lang="es-MX" b="0" baseline="0" dirty="0" smtClean="0"/>
                        <a:t>.</a:t>
                      </a:r>
                      <a:endParaRPr lang="es-MX" b="1" dirty="0"/>
                    </a:p>
                  </a:txBody>
                  <a:tcPr/>
                </a:tc>
              </a:tr>
            </a:tbl>
          </a:graphicData>
        </a:graphic>
      </p:graphicFrame>
      <p:pic>
        <p:nvPicPr>
          <p:cNvPr id="3" name="Imagen 2"/>
          <p:cNvPicPr>
            <a:picLocks noChangeAspect="1"/>
          </p:cNvPicPr>
          <p:nvPr/>
        </p:nvPicPr>
        <p:blipFill>
          <a:blip r:embed="rId2" cstate="print">
            <a:duotone>
              <a:prstClr val="black"/>
              <a:schemeClr val="tx2">
                <a:lumMod val="20000"/>
                <a:lumOff val="80000"/>
                <a:tint val="45000"/>
                <a:satMod val="400000"/>
              </a:schemeClr>
            </a:duotone>
          </a:blip>
          <a:stretch>
            <a:fillRect/>
          </a:stretch>
        </p:blipFill>
        <p:spPr>
          <a:xfrm>
            <a:off x="546085" y="1306904"/>
            <a:ext cx="3964272" cy="4243227"/>
          </a:xfrm>
          <a:prstGeom prst="rect">
            <a:avLst/>
          </a:prstGeom>
          <a:ln>
            <a:solidFill>
              <a:schemeClr val="tx1"/>
            </a:solid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3" cstate="print">
            <a:duotone>
              <a:prstClr val="black"/>
              <a:schemeClr val="tx2">
                <a:lumMod val="20000"/>
                <a:lumOff val="80000"/>
                <a:tint val="45000"/>
                <a:satMod val="400000"/>
              </a:schemeClr>
            </a:duotone>
          </a:blip>
          <a:stretch>
            <a:fillRect/>
          </a:stretch>
        </p:blipFill>
        <p:spPr>
          <a:xfrm>
            <a:off x="4541179" y="1306904"/>
            <a:ext cx="4006919" cy="4243227"/>
          </a:xfrm>
          <a:prstGeom prst="rect">
            <a:avLst/>
          </a:prstGeom>
          <a:ln>
            <a:solidFill>
              <a:schemeClr val="tx1"/>
            </a:solidFill>
          </a:ln>
        </p:spPr>
      </p:pic>
      <p:sp>
        <p:nvSpPr>
          <p:cNvPr id="7" name="Rectángulo 6"/>
          <p:cNvSpPr/>
          <p:nvPr/>
        </p:nvSpPr>
        <p:spPr>
          <a:xfrm>
            <a:off x="657546" y="4243227"/>
            <a:ext cx="3780890" cy="1232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4549897" y="4561726"/>
            <a:ext cx="3998200" cy="9884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28540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5407" y="357073"/>
            <a:ext cx="7543800" cy="982990"/>
          </a:xfrm>
          <a:solidFill>
            <a:schemeClr val="accent1"/>
          </a:solidFill>
        </p:spPr>
        <p:txBody>
          <a:bodyPr>
            <a:normAutofit fontScale="90000"/>
          </a:bodyPr>
          <a:lstStyle/>
          <a:p>
            <a:pPr algn="ctr"/>
            <a:r>
              <a:rPr lang="es-MX" dirty="0" smtClean="0">
                <a:solidFill>
                  <a:schemeClr val="bg1"/>
                </a:solidFill>
              </a:rPr>
              <a:t>COMPARATIVO DE TEMARIOS DE COMUNICACIÓN</a:t>
            </a:r>
            <a:endParaRPr lang="es-MX" dirty="0">
              <a:solidFill>
                <a:schemeClr val="bg1"/>
              </a:solidFill>
            </a:endParaRPr>
          </a:p>
        </p:txBody>
      </p:sp>
      <p:sp>
        <p:nvSpPr>
          <p:cNvPr id="3" name="Marcador de texto 2"/>
          <p:cNvSpPr>
            <a:spLocks noGrp="1"/>
          </p:cNvSpPr>
          <p:nvPr>
            <p:ph type="body" sz="quarter" idx="1"/>
          </p:nvPr>
        </p:nvSpPr>
        <p:spPr>
          <a:xfrm>
            <a:off x="551796" y="1569720"/>
            <a:ext cx="3657600" cy="658368"/>
          </a:xfrm>
        </p:spPr>
        <p:txBody>
          <a:bodyPr/>
          <a:lstStyle/>
          <a:p>
            <a:pPr algn="ctr"/>
            <a:r>
              <a:rPr lang="es-MX" dirty="0" smtClean="0"/>
              <a:t>PLANEA</a:t>
            </a:r>
            <a:endParaRPr lang="es-MX" dirty="0"/>
          </a:p>
        </p:txBody>
      </p:sp>
      <p:sp>
        <p:nvSpPr>
          <p:cNvPr id="4" name="Marcador de contenido 3"/>
          <p:cNvSpPr>
            <a:spLocks noGrp="1"/>
          </p:cNvSpPr>
          <p:nvPr>
            <p:ph sz="quarter" idx="2"/>
          </p:nvPr>
        </p:nvSpPr>
        <p:spPr>
          <a:xfrm>
            <a:off x="551796" y="2228088"/>
            <a:ext cx="3657600" cy="4020312"/>
          </a:xfrm>
          <a:solidFill>
            <a:schemeClr val="tx2">
              <a:lumMod val="20000"/>
              <a:lumOff val="80000"/>
            </a:schemeClr>
          </a:solidFill>
        </p:spPr>
        <p:txBody>
          <a:bodyPr>
            <a:normAutofit fontScale="47500" lnSpcReduction="20000"/>
          </a:bodyPr>
          <a:lstStyle/>
          <a:p>
            <a:pPr marL="0" indent="0">
              <a:buNone/>
            </a:pPr>
            <a:r>
              <a:rPr lang="es-MX" dirty="0"/>
              <a:t>De un total de 12 competencias básicas correspondientes al campo disciplinar de Comunicación, la prueba Planea MS </a:t>
            </a:r>
            <a:r>
              <a:rPr lang="es-MX" dirty="0" smtClean="0"/>
              <a:t>incluye 5 </a:t>
            </a:r>
            <a:r>
              <a:rPr lang="es-MX" dirty="0"/>
              <a:t>indicadores para evaluar 7 de ellas</a:t>
            </a:r>
          </a:p>
          <a:p>
            <a:r>
              <a:rPr lang="es-MX" dirty="0" smtClean="0"/>
              <a:t>Identifica</a:t>
            </a:r>
            <a:r>
              <a:rPr lang="es-MX" dirty="0"/>
              <a:t>, ordena e interpreta las ideas, datos y conceptos explícitos e implícitos en un texto, considerando el contexto en que se generó y en el que se recibe. </a:t>
            </a:r>
          </a:p>
          <a:p>
            <a:r>
              <a:rPr lang="es-MX" dirty="0" smtClean="0"/>
              <a:t>Evalúa </a:t>
            </a:r>
            <a:r>
              <a:rPr lang="es-MX" dirty="0"/>
              <a:t>un texto mediante la comparación de su contenido, sus conocimientos previos y nuevos.</a:t>
            </a:r>
          </a:p>
          <a:p>
            <a:r>
              <a:rPr lang="es-MX" dirty="0" smtClean="0"/>
              <a:t>Identifica </a:t>
            </a:r>
            <a:r>
              <a:rPr lang="es-MX" dirty="0"/>
              <a:t>el uso normativo de la lengua, considerando la intención y la situación comunicativa. </a:t>
            </a:r>
          </a:p>
          <a:p>
            <a:r>
              <a:rPr lang="es-MX" dirty="0" smtClean="0"/>
              <a:t>Analiza </a:t>
            </a:r>
            <a:r>
              <a:rPr lang="es-MX" dirty="0"/>
              <a:t>un argumento preciso, coherente y creativo.</a:t>
            </a:r>
          </a:p>
          <a:p>
            <a:r>
              <a:rPr lang="es-MX" dirty="0" smtClean="0"/>
              <a:t>Relaciona </a:t>
            </a:r>
            <a:r>
              <a:rPr lang="es-MX" dirty="0"/>
              <a:t>ideas y conceptos en composiciones coherentes y creativas, con introducciones, desarrollo y conclusiones claras. </a:t>
            </a:r>
          </a:p>
          <a:p>
            <a:r>
              <a:rPr lang="es-MX" dirty="0" smtClean="0"/>
              <a:t>Evalúa </a:t>
            </a:r>
            <a:r>
              <a:rPr lang="es-MX" dirty="0"/>
              <a:t>la secuencia o relación lógica en el proceso comunicativo. </a:t>
            </a:r>
          </a:p>
          <a:p>
            <a:r>
              <a:rPr lang="es-MX" dirty="0" smtClean="0"/>
              <a:t>Identifica </a:t>
            </a:r>
            <a:r>
              <a:rPr lang="es-MX" dirty="0"/>
              <a:t>e interpreta la idea general y posible desarrollo de un mensaje escrito, recurriendo a conocimientos previos y al contexto cultural.</a:t>
            </a:r>
          </a:p>
          <a:p>
            <a:endParaRPr lang="es-MX" dirty="0"/>
          </a:p>
        </p:txBody>
      </p:sp>
      <p:sp>
        <p:nvSpPr>
          <p:cNvPr id="5" name="Marcador de texto 4"/>
          <p:cNvSpPr>
            <a:spLocks noGrp="1"/>
          </p:cNvSpPr>
          <p:nvPr>
            <p:ph type="body" sz="quarter" idx="3"/>
          </p:nvPr>
        </p:nvSpPr>
        <p:spPr>
          <a:xfrm>
            <a:off x="4437996" y="1569720"/>
            <a:ext cx="3657600" cy="658368"/>
          </a:xfrm>
        </p:spPr>
        <p:txBody>
          <a:bodyPr/>
          <a:lstStyle/>
          <a:p>
            <a:pPr algn="ctr"/>
            <a:r>
              <a:rPr lang="es-MX" dirty="0"/>
              <a:t>EXANI-II</a:t>
            </a:r>
          </a:p>
        </p:txBody>
      </p:sp>
      <p:sp>
        <p:nvSpPr>
          <p:cNvPr id="6" name="Marcador de contenido 5"/>
          <p:cNvSpPr>
            <a:spLocks noGrp="1"/>
          </p:cNvSpPr>
          <p:nvPr>
            <p:ph sz="quarter" idx="4"/>
          </p:nvPr>
        </p:nvSpPr>
        <p:spPr>
          <a:xfrm>
            <a:off x="4466571" y="2228088"/>
            <a:ext cx="3657600" cy="4020312"/>
          </a:xfrm>
          <a:solidFill>
            <a:schemeClr val="tx2">
              <a:lumMod val="20000"/>
              <a:lumOff val="80000"/>
            </a:schemeClr>
          </a:solidFill>
        </p:spPr>
        <p:txBody>
          <a:bodyPr>
            <a:normAutofit fontScale="25000" lnSpcReduction="20000"/>
          </a:bodyPr>
          <a:lstStyle/>
          <a:p>
            <a:pPr marL="0" indent="0">
              <a:buNone/>
            </a:pPr>
            <a:r>
              <a:rPr lang="es-MX" sz="3600" dirty="0"/>
              <a:t>4. Comprensión lectora</a:t>
            </a:r>
          </a:p>
          <a:p>
            <a:r>
              <a:rPr lang="es-MX" sz="3600" dirty="0"/>
              <a:t>4.1 Mensaje del texto</a:t>
            </a:r>
          </a:p>
          <a:p>
            <a:r>
              <a:rPr lang="es-MX" sz="3600" dirty="0"/>
              <a:t>4.1.1 Explícito</a:t>
            </a:r>
          </a:p>
          <a:p>
            <a:r>
              <a:rPr lang="es-MX" sz="3600" dirty="0"/>
              <a:t>4.1.1.1 Estructura de secuencias temporales y narrativas</a:t>
            </a:r>
          </a:p>
          <a:p>
            <a:r>
              <a:rPr lang="es-MX" sz="3600" dirty="0"/>
              <a:t>4.1.1.2 Caracterización de personajes, ambientes y acciones</a:t>
            </a:r>
          </a:p>
          <a:p>
            <a:r>
              <a:rPr lang="es-MX" sz="3600" dirty="0"/>
              <a:t>4.1.1.3 Información concreta y explicaciones: datos, hechos, explicaciones y opiniones</a:t>
            </a:r>
          </a:p>
          <a:p>
            <a:r>
              <a:rPr lang="es-MX" sz="3600" dirty="0"/>
              <a:t>4.1.2 Implícito</a:t>
            </a:r>
          </a:p>
          <a:p>
            <a:r>
              <a:rPr lang="es-MX" sz="3600" dirty="0"/>
              <a:t>4.1.2.1 Forma sintética del texto</a:t>
            </a:r>
          </a:p>
          <a:p>
            <a:r>
              <a:rPr lang="es-MX" sz="3600" dirty="0"/>
              <a:t>4.1.2.2 Idea significativa central del texto (tema)</a:t>
            </a:r>
          </a:p>
          <a:p>
            <a:r>
              <a:rPr lang="es-MX" sz="3600" dirty="0"/>
              <a:t>4.1.2.3 Premisa y conclusión</a:t>
            </a:r>
          </a:p>
          <a:p>
            <a:r>
              <a:rPr lang="es-MX" sz="3600" dirty="0"/>
              <a:t>4.2 Intención del texto</a:t>
            </a:r>
          </a:p>
          <a:p>
            <a:r>
              <a:rPr lang="es-MX" sz="3600" dirty="0"/>
              <a:t>4.2.1 Adecuación a la función</a:t>
            </a:r>
          </a:p>
          <a:p>
            <a:r>
              <a:rPr lang="es-MX" sz="3600" dirty="0"/>
              <a:t>4.2.1.1 Léxico que corresponde al texto (científico, culto, coloquial y literario)</a:t>
            </a:r>
          </a:p>
          <a:p>
            <a:r>
              <a:rPr lang="es-MX" sz="3600" dirty="0"/>
              <a:t>4.2.1.2 Fragmentos adaptados según el tipo de lector</a:t>
            </a:r>
          </a:p>
          <a:p>
            <a:r>
              <a:rPr lang="es-MX" sz="3600" dirty="0"/>
              <a:t>4.2.1.3 Elementos </a:t>
            </a:r>
            <a:r>
              <a:rPr lang="es-MX" sz="3600" dirty="0" err="1"/>
              <a:t>paratextuales</a:t>
            </a:r>
            <a:r>
              <a:rPr lang="es-MX" sz="3600" dirty="0"/>
              <a:t> (dedicatoria, epígrafe, citas, referencias y paráfrasis): relación con el texto</a:t>
            </a:r>
          </a:p>
          <a:p>
            <a:r>
              <a:rPr lang="es-MX" sz="3600" dirty="0"/>
              <a:t>4.2.2 Propósito</a:t>
            </a:r>
          </a:p>
          <a:p>
            <a:r>
              <a:rPr lang="es-MX" sz="3600" dirty="0"/>
              <a:t>4.2.2.1 Utilidad del texto</a:t>
            </a:r>
          </a:p>
          <a:p>
            <a:endParaRPr lang="es-MX" dirty="0"/>
          </a:p>
        </p:txBody>
      </p:sp>
    </p:spTree>
    <p:extLst>
      <p:ext uri="{BB962C8B-B14F-4D97-AF65-F5344CB8AC3E}">
        <p14:creationId xmlns:p14="http://schemas.microsoft.com/office/powerpoint/2010/main" val="1812612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775677171"/>
              </p:ext>
            </p:extLst>
          </p:nvPr>
        </p:nvGraphicFramePr>
        <p:xfrm>
          <a:off x="540913" y="289912"/>
          <a:ext cx="7964458" cy="5841584"/>
        </p:xfrm>
        <a:graphic>
          <a:graphicData uri="http://schemas.openxmlformats.org/drawingml/2006/table">
            <a:tbl>
              <a:tblPr firstRow="1" bandRow="1">
                <a:tableStyleId>{5C22544A-7EE6-4342-B048-85BDC9FD1C3A}</a:tableStyleId>
              </a:tblPr>
              <a:tblGrid>
                <a:gridCol w="3982229"/>
                <a:gridCol w="3982229"/>
              </a:tblGrid>
              <a:tr h="423659">
                <a:tc>
                  <a:txBody>
                    <a:bodyPr/>
                    <a:lstStyle/>
                    <a:p>
                      <a:pPr algn="ctr"/>
                      <a:r>
                        <a:rPr lang="es-MX" dirty="0" smtClean="0"/>
                        <a:t>PLANEA</a:t>
                      </a:r>
                      <a:endParaRPr lang="es-MX" dirty="0"/>
                    </a:p>
                  </a:txBody>
                  <a:tcPr anchor="ctr"/>
                </a:tc>
                <a:tc>
                  <a:txBody>
                    <a:bodyPr/>
                    <a:lstStyle/>
                    <a:p>
                      <a:pPr algn="ctr"/>
                      <a:r>
                        <a:rPr lang="es-MX" dirty="0" smtClean="0"/>
                        <a:t>PRUEBA DE SELECCIÓN UNAM</a:t>
                      </a:r>
                      <a:endParaRPr lang="es-MX" dirty="0"/>
                    </a:p>
                  </a:txBody>
                  <a:tcPr anchor="ctr"/>
                </a:tc>
              </a:tr>
              <a:tr h="4003572">
                <a:tc>
                  <a:txBody>
                    <a:bodyPr/>
                    <a:lstStyle/>
                    <a:p>
                      <a:endParaRPr lang="es-MX" dirty="0"/>
                    </a:p>
                  </a:txBody>
                  <a:tcPr/>
                </a:tc>
                <a:tc>
                  <a:txBody>
                    <a:bodyPr/>
                    <a:lstStyle/>
                    <a:p>
                      <a:endParaRPr lang="es-MX" dirty="0"/>
                    </a:p>
                  </a:txBody>
                  <a:tcPr/>
                </a:tc>
              </a:tr>
              <a:tr h="1197932">
                <a:tc>
                  <a:txBody>
                    <a:bodyPr/>
                    <a:lstStyle/>
                    <a:p>
                      <a:r>
                        <a:rPr lang="es-MX" b="1" dirty="0" smtClean="0"/>
                        <a:t>Recuperado de: </a:t>
                      </a:r>
                      <a:r>
                        <a:rPr lang="es-MX" b="0" dirty="0" smtClean="0"/>
                        <a:t>ENLACE</a:t>
                      </a:r>
                      <a:r>
                        <a:rPr lang="es-MX" b="0" baseline="0" dirty="0" smtClean="0"/>
                        <a:t> 2009, homólogo de PLANEA 2015.</a:t>
                      </a:r>
                      <a:endParaRPr lang="es-MX" b="1" dirty="0"/>
                    </a:p>
                  </a:txBody>
                  <a:tcPr/>
                </a:tc>
                <a:tc>
                  <a:txBody>
                    <a:bodyPr/>
                    <a:lstStyle/>
                    <a:p>
                      <a:pPr algn="just"/>
                      <a:r>
                        <a:rPr lang="es-MX" b="1" dirty="0" smtClean="0"/>
                        <a:t>Recuperado de: </a:t>
                      </a:r>
                      <a:r>
                        <a:rPr lang="es-MX" b="0" dirty="0" smtClean="0"/>
                        <a:t>Examen muestra</a:t>
                      </a:r>
                      <a:r>
                        <a:rPr lang="es-MX" b="0" baseline="0" dirty="0" smtClean="0"/>
                        <a:t> de la Guía de Estudio UNAM 2006 de Área “Ciencias Biológico y de la Salud”.</a:t>
                      </a:r>
                      <a:endParaRPr lang="es-MX" b="1" dirty="0"/>
                    </a:p>
                  </a:txBody>
                  <a:tcPr/>
                </a:tc>
              </a:tr>
            </a:tbl>
          </a:graphicData>
        </a:graphic>
      </p:graphicFrame>
      <p:pic>
        <p:nvPicPr>
          <p:cNvPr id="8" name="Imagen 7"/>
          <p:cNvPicPr>
            <a:picLocks noChangeAspect="1"/>
          </p:cNvPicPr>
          <p:nvPr/>
        </p:nvPicPr>
        <p:blipFill rotWithShape="1">
          <a:blip r:embed="rId2" cstate="print"/>
          <a:srcRect l="53762" t="33231" r="12683" b="13953"/>
          <a:stretch/>
        </p:blipFill>
        <p:spPr>
          <a:xfrm>
            <a:off x="4808113" y="1050753"/>
            <a:ext cx="3463644" cy="3065172"/>
          </a:xfrm>
          <a:prstGeom prst="rect">
            <a:avLst/>
          </a:prstGeom>
        </p:spPr>
      </p:pic>
      <p:pic>
        <p:nvPicPr>
          <p:cNvPr id="1026" name="Picture 2"/>
          <p:cNvPicPr>
            <a:picLocks noChangeAspect="1" noChangeArrowheads="1"/>
          </p:cNvPicPr>
          <p:nvPr/>
        </p:nvPicPr>
        <p:blipFill>
          <a:blip r:embed="rId3" cstate="print"/>
          <a:srcRect l="53434" t="38690" r="13993" b="22222"/>
          <a:stretch>
            <a:fillRect/>
          </a:stretch>
        </p:blipFill>
        <p:spPr bwMode="auto">
          <a:xfrm>
            <a:off x="1074056" y="1233713"/>
            <a:ext cx="3119466" cy="2104571"/>
          </a:xfrm>
          <a:prstGeom prst="rect">
            <a:avLst/>
          </a:prstGeom>
          <a:noFill/>
          <a:ln w="9525">
            <a:noFill/>
            <a:miter lim="800000"/>
            <a:headEnd/>
            <a:tailEnd/>
          </a:ln>
        </p:spPr>
      </p:pic>
    </p:spTree>
    <p:extLst>
      <p:ext uri="{BB962C8B-B14F-4D97-AF65-F5344CB8AC3E}">
        <p14:creationId xmlns:p14="http://schemas.microsoft.com/office/powerpoint/2010/main" val="2263011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561504832"/>
              </p:ext>
            </p:extLst>
          </p:nvPr>
        </p:nvGraphicFramePr>
        <p:xfrm>
          <a:off x="540913" y="289912"/>
          <a:ext cx="7964458" cy="5841584"/>
        </p:xfrm>
        <a:graphic>
          <a:graphicData uri="http://schemas.openxmlformats.org/drawingml/2006/table">
            <a:tbl>
              <a:tblPr firstRow="1" bandRow="1">
                <a:tableStyleId>{5C22544A-7EE6-4342-B048-85BDC9FD1C3A}</a:tableStyleId>
              </a:tblPr>
              <a:tblGrid>
                <a:gridCol w="3982229"/>
                <a:gridCol w="3982229"/>
              </a:tblGrid>
              <a:tr h="423659">
                <a:tc>
                  <a:txBody>
                    <a:bodyPr/>
                    <a:lstStyle/>
                    <a:p>
                      <a:pPr algn="ctr"/>
                      <a:r>
                        <a:rPr lang="es-MX" dirty="0" smtClean="0"/>
                        <a:t>PLANEA</a:t>
                      </a:r>
                      <a:endParaRPr lang="es-MX" dirty="0"/>
                    </a:p>
                  </a:txBody>
                  <a:tcPr anchor="ctr"/>
                </a:tc>
                <a:tc>
                  <a:txBody>
                    <a:bodyPr/>
                    <a:lstStyle/>
                    <a:p>
                      <a:pPr algn="ctr"/>
                      <a:r>
                        <a:rPr lang="es-MX" dirty="0" smtClean="0"/>
                        <a:t>PRUEBA DE SELECCIÓN UNAM</a:t>
                      </a:r>
                      <a:endParaRPr lang="es-MX" dirty="0"/>
                    </a:p>
                  </a:txBody>
                  <a:tcPr/>
                </a:tc>
              </a:tr>
              <a:tr h="4003572">
                <a:tc>
                  <a:txBody>
                    <a:bodyPr/>
                    <a:lstStyle/>
                    <a:p>
                      <a:endParaRPr lang="es-MX" dirty="0"/>
                    </a:p>
                  </a:txBody>
                  <a:tcPr/>
                </a:tc>
                <a:tc>
                  <a:txBody>
                    <a:bodyPr/>
                    <a:lstStyle/>
                    <a:p>
                      <a:endParaRPr lang="es-MX" dirty="0"/>
                    </a:p>
                  </a:txBody>
                  <a:tcPr/>
                </a:tc>
              </a:tr>
              <a:tr h="1197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Recuperado de: </a:t>
                      </a:r>
                      <a:r>
                        <a:rPr lang="es-MX" b="0" dirty="0" smtClean="0"/>
                        <a:t>ENLACE</a:t>
                      </a:r>
                      <a:r>
                        <a:rPr lang="es-MX" b="0" baseline="0" dirty="0" smtClean="0"/>
                        <a:t> 2012, </a:t>
                      </a:r>
                    </a:p>
                    <a:p>
                      <a:pPr marL="0" marR="0" indent="0" algn="l" defTabSz="914400" rtl="0" eaLnBrk="1" fontAlgn="auto" latinLnBrk="0" hangingPunct="1">
                        <a:lnSpc>
                          <a:spcPct val="100000"/>
                        </a:lnSpc>
                        <a:spcBef>
                          <a:spcPts val="0"/>
                        </a:spcBef>
                        <a:spcAft>
                          <a:spcPts val="0"/>
                        </a:spcAft>
                        <a:buClrTx/>
                        <a:buSzTx/>
                        <a:buFontTx/>
                        <a:buNone/>
                        <a:tabLst/>
                        <a:defRPr/>
                      </a:pPr>
                      <a:r>
                        <a:rPr lang="es-MX" b="0" baseline="0" dirty="0" smtClean="0"/>
                        <a:t>ENLACE 2009, respectivamente. Homólogos de PLANEA 2015</a:t>
                      </a:r>
                      <a:endParaRPr lang="es-MX" b="1" dirty="0" smtClean="0"/>
                    </a:p>
                    <a:p>
                      <a:endParaRPr lang="es-MX" b="1" dirty="0"/>
                    </a:p>
                  </a:txBody>
                  <a:tcPr/>
                </a:tc>
                <a:tc>
                  <a:txBody>
                    <a:bodyPr/>
                    <a:lstStyle/>
                    <a:p>
                      <a:pPr algn="just"/>
                      <a:r>
                        <a:rPr lang="es-MX" b="1" dirty="0" smtClean="0"/>
                        <a:t>Recuperado de: </a:t>
                      </a:r>
                      <a:r>
                        <a:rPr lang="es-MX" b="0" dirty="0" smtClean="0"/>
                        <a:t>Examen muestra</a:t>
                      </a:r>
                      <a:r>
                        <a:rPr lang="es-MX" b="0" baseline="0" dirty="0" smtClean="0"/>
                        <a:t> de la Guía de Estudio UNAM 2006 de Área “Ciencias Biológico y de la Salud”.</a:t>
                      </a:r>
                      <a:endParaRPr lang="es-MX" b="1" dirty="0"/>
                    </a:p>
                  </a:txBody>
                  <a:tcPr/>
                </a:tc>
              </a:tr>
            </a:tbl>
          </a:graphicData>
        </a:graphic>
      </p:graphicFrame>
      <p:pic>
        <p:nvPicPr>
          <p:cNvPr id="2" name="Imagen 1"/>
          <p:cNvPicPr>
            <a:picLocks noChangeAspect="1"/>
          </p:cNvPicPr>
          <p:nvPr/>
        </p:nvPicPr>
        <p:blipFill rotWithShape="1">
          <a:blip r:embed="rId2" cstate="print"/>
          <a:srcRect l="12853" t="29117" r="60151" b="20883"/>
          <a:stretch/>
        </p:blipFill>
        <p:spPr>
          <a:xfrm>
            <a:off x="4767284" y="1125516"/>
            <a:ext cx="3512457" cy="3657601"/>
          </a:xfrm>
          <a:prstGeom prst="rect">
            <a:avLst/>
          </a:prstGeom>
        </p:spPr>
      </p:pic>
      <p:pic>
        <p:nvPicPr>
          <p:cNvPr id="2050" name="Picture 2"/>
          <p:cNvPicPr>
            <a:picLocks noChangeAspect="1" noChangeArrowheads="1"/>
          </p:cNvPicPr>
          <p:nvPr/>
        </p:nvPicPr>
        <p:blipFill>
          <a:blip r:embed="rId3" cstate="print"/>
          <a:srcRect l="53322" t="14484" r="11539" b="64683"/>
          <a:stretch>
            <a:fillRect/>
          </a:stretch>
        </p:blipFill>
        <p:spPr bwMode="auto">
          <a:xfrm>
            <a:off x="783772" y="1039749"/>
            <a:ext cx="3526974" cy="117565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14861" t="27728" r="22670" b="9375"/>
          <a:stretch>
            <a:fillRect/>
          </a:stretch>
        </p:blipFill>
        <p:spPr bwMode="auto">
          <a:xfrm>
            <a:off x="1146629" y="3033486"/>
            <a:ext cx="2769161" cy="1567543"/>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53143" y="2449815"/>
            <a:ext cx="3773714" cy="609298"/>
          </a:xfrm>
          <a:prstGeom prst="rect">
            <a:avLst/>
          </a:prstGeom>
          <a:noFill/>
          <a:ln w="9525">
            <a:noFill/>
            <a:miter lim="800000"/>
            <a:headEnd/>
            <a:tailEnd/>
          </a:ln>
        </p:spPr>
      </p:pic>
    </p:spTree>
    <p:extLst>
      <p:ext uri="{BB962C8B-B14F-4D97-AF65-F5344CB8AC3E}">
        <p14:creationId xmlns:p14="http://schemas.microsoft.com/office/powerpoint/2010/main" val="2658518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37942645"/>
              </p:ext>
            </p:extLst>
          </p:nvPr>
        </p:nvGraphicFramePr>
        <p:xfrm>
          <a:off x="540913" y="289912"/>
          <a:ext cx="7964458" cy="5841584"/>
        </p:xfrm>
        <a:graphic>
          <a:graphicData uri="http://schemas.openxmlformats.org/drawingml/2006/table">
            <a:tbl>
              <a:tblPr firstRow="1" bandRow="1">
                <a:tableStyleId>{5C22544A-7EE6-4342-B048-85BDC9FD1C3A}</a:tableStyleId>
              </a:tblPr>
              <a:tblGrid>
                <a:gridCol w="3982229"/>
                <a:gridCol w="3982229"/>
              </a:tblGrid>
              <a:tr h="423659">
                <a:tc>
                  <a:txBody>
                    <a:bodyPr/>
                    <a:lstStyle/>
                    <a:p>
                      <a:pPr algn="ctr"/>
                      <a:r>
                        <a:rPr lang="es-MX" dirty="0" smtClean="0"/>
                        <a:t>PLANEA</a:t>
                      </a:r>
                      <a:endParaRPr lang="es-MX" dirty="0"/>
                    </a:p>
                  </a:txBody>
                  <a:tcPr anchor="ctr"/>
                </a:tc>
                <a:tc>
                  <a:txBody>
                    <a:bodyPr/>
                    <a:lstStyle/>
                    <a:p>
                      <a:pPr algn="ctr"/>
                      <a:r>
                        <a:rPr lang="es-MX" dirty="0" smtClean="0"/>
                        <a:t>PRUEBA DE SELECCIÓN UNAM</a:t>
                      </a:r>
                      <a:endParaRPr lang="es-MX" dirty="0"/>
                    </a:p>
                  </a:txBody>
                  <a:tcPr/>
                </a:tc>
              </a:tr>
              <a:tr h="4003572">
                <a:tc>
                  <a:txBody>
                    <a:bodyPr/>
                    <a:lstStyle/>
                    <a:p>
                      <a:endParaRPr lang="es-MX" dirty="0"/>
                    </a:p>
                  </a:txBody>
                  <a:tcPr/>
                </a:tc>
                <a:tc>
                  <a:txBody>
                    <a:bodyPr/>
                    <a:lstStyle/>
                    <a:p>
                      <a:endParaRPr lang="es-MX" dirty="0"/>
                    </a:p>
                  </a:txBody>
                  <a:tcPr/>
                </a:tc>
              </a:tr>
              <a:tr h="1197932">
                <a:tc>
                  <a:txBody>
                    <a:bodyPr/>
                    <a:lstStyle/>
                    <a:p>
                      <a:r>
                        <a:rPr lang="es-MX" b="1" dirty="0" smtClean="0"/>
                        <a:t>Recuperado de: </a:t>
                      </a:r>
                      <a:r>
                        <a:rPr lang="es-MX" b="0" dirty="0" smtClean="0"/>
                        <a:t>ENLACE</a:t>
                      </a:r>
                      <a:r>
                        <a:rPr lang="es-MX" b="0" baseline="0" dirty="0" smtClean="0"/>
                        <a:t> 2010, homólogo de PLANEA 2015.</a:t>
                      </a:r>
                      <a:endParaRPr lang="es-MX" b="1" dirty="0"/>
                    </a:p>
                  </a:txBody>
                  <a:tcPr/>
                </a:tc>
                <a:tc>
                  <a:txBody>
                    <a:bodyPr/>
                    <a:lstStyle/>
                    <a:p>
                      <a:pPr algn="just"/>
                      <a:r>
                        <a:rPr lang="es-MX" b="1" dirty="0" smtClean="0"/>
                        <a:t>Recuperado de: </a:t>
                      </a:r>
                      <a:r>
                        <a:rPr lang="es-MX" b="0" dirty="0" smtClean="0"/>
                        <a:t>Examen muestra</a:t>
                      </a:r>
                      <a:r>
                        <a:rPr lang="es-MX" b="0" baseline="0" dirty="0" smtClean="0"/>
                        <a:t> de la Guía de Estudio UNAM 2006 de Área “Ciencias Biológico y de la Salud”.</a:t>
                      </a:r>
                      <a:endParaRPr lang="es-MX" b="1" dirty="0"/>
                    </a:p>
                  </a:txBody>
                  <a:tcPr/>
                </a:tc>
              </a:tr>
            </a:tbl>
          </a:graphicData>
        </a:graphic>
      </p:graphicFrame>
      <p:pic>
        <p:nvPicPr>
          <p:cNvPr id="2" name="Imagen 1"/>
          <p:cNvPicPr>
            <a:picLocks noChangeAspect="1"/>
          </p:cNvPicPr>
          <p:nvPr/>
        </p:nvPicPr>
        <p:blipFill rotWithShape="1">
          <a:blip r:embed="rId2" cstate="print"/>
          <a:srcRect l="14862" t="10666" r="52676" b="11755"/>
          <a:stretch/>
        </p:blipFill>
        <p:spPr>
          <a:xfrm>
            <a:off x="5136034" y="1023917"/>
            <a:ext cx="2786967" cy="3744686"/>
          </a:xfrm>
          <a:prstGeom prst="rect">
            <a:avLst/>
          </a:prstGeom>
        </p:spPr>
      </p:pic>
      <p:pic>
        <p:nvPicPr>
          <p:cNvPr id="3074" name="Picture 2"/>
          <p:cNvPicPr>
            <a:picLocks noChangeAspect="1" noChangeArrowheads="1"/>
          </p:cNvPicPr>
          <p:nvPr/>
        </p:nvPicPr>
        <p:blipFill>
          <a:blip r:embed="rId3" cstate="print"/>
          <a:srcRect l="51760" t="43452" r="14439" b="10119"/>
          <a:stretch>
            <a:fillRect/>
          </a:stretch>
        </p:blipFill>
        <p:spPr bwMode="auto">
          <a:xfrm>
            <a:off x="762660" y="1202046"/>
            <a:ext cx="3514504" cy="2714171"/>
          </a:xfrm>
          <a:prstGeom prst="rect">
            <a:avLst/>
          </a:prstGeom>
          <a:noFill/>
          <a:ln w="9525">
            <a:noFill/>
            <a:miter lim="800000"/>
            <a:headEnd/>
            <a:tailEnd/>
          </a:ln>
        </p:spPr>
      </p:pic>
    </p:spTree>
    <p:extLst>
      <p:ext uri="{BB962C8B-B14F-4D97-AF65-F5344CB8AC3E}">
        <p14:creationId xmlns:p14="http://schemas.microsoft.com/office/powerpoint/2010/main" val="17710552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402707719"/>
              </p:ext>
            </p:extLst>
          </p:nvPr>
        </p:nvGraphicFramePr>
        <p:xfrm>
          <a:off x="540913" y="289912"/>
          <a:ext cx="7964458" cy="5984573"/>
        </p:xfrm>
        <a:graphic>
          <a:graphicData uri="http://schemas.openxmlformats.org/drawingml/2006/table">
            <a:tbl>
              <a:tblPr firstRow="1" bandRow="1">
                <a:tableStyleId>{5C22544A-7EE6-4342-B048-85BDC9FD1C3A}</a:tableStyleId>
              </a:tblPr>
              <a:tblGrid>
                <a:gridCol w="3982229"/>
                <a:gridCol w="3982229"/>
              </a:tblGrid>
              <a:tr h="5893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t>PLANEA</a:t>
                      </a:r>
                    </a:p>
                  </a:txBody>
                  <a:tcPr anchor="ctr"/>
                </a:tc>
                <a:tc>
                  <a:txBody>
                    <a:bodyPr/>
                    <a:lstStyle/>
                    <a:p>
                      <a:pPr algn="ctr"/>
                      <a:r>
                        <a:rPr lang="es-MX" dirty="0" smtClean="0"/>
                        <a:t>PRUEBA DE SELECCIÓN COLLEGE BOARD</a:t>
                      </a:r>
                    </a:p>
                    <a:p>
                      <a:pPr algn="ctr"/>
                      <a:r>
                        <a:rPr lang="es-MX" dirty="0" smtClean="0"/>
                        <a:t>PAA (Prueba de Aptitud</a:t>
                      </a:r>
                      <a:r>
                        <a:rPr lang="es-MX" baseline="0" dirty="0" smtClean="0"/>
                        <a:t> Académica)</a:t>
                      </a:r>
                      <a:endParaRPr lang="es-MX" dirty="0"/>
                    </a:p>
                  </a:txBody>
                  <a:tcPr/>
                </a:tc>
              </a:tr>
              <a:tr h="3740727">
                <a:tc>
                  <a:txBody>
                    <a:bodyPr/>
                    <a:lstStyle/>
                    <a:p>
                      <a:endParaRPr lang="es-MX" dirty="0"/>
                    </a:p>
                  </a:txBody>
                  <a:tcPr/>
                </a:tc>
                <a:tc>
                  <a:txBody>
                    <a:bodyPr/>
                    <a:lstStyle/>
                    <a:p>
                      <a:endParaRPr lang="es-MX" dirty="0"/>
                    </a:p>
                  </a:txBody>
                  <a:tcPr/>
                </a:tc>
              </a:tr>
              <a:tr h="1055126">
                <a:tc>
                  <a:txBody>
                    <a:bodyPr/>
                    <a:lstStyle/>
                    <a:p>
                      <a:r>
                        <a:rPr lang="es-MX" b="1" dirty="0" smtClean="0"/>
                        <a:t>Recuperado de: </a:t>
                      </a:r>
                      <a:r>
                        <a:rPr lang="es-MX" b="0" dirty="0" smtClean="0"/>
                        <a:t>ENLACE</a:t>
                      </a:r>
                      <a:r>
                        <a:rPr lang="es-MX" b="0" baseline="0" dirty="0" smtClean="0"/>
                        <a:t> 2014, homólogo de PLANEA 2015.</a:t>
                      </a:r>
                      <a:endParaRPr lang="es-MX" b="1" dirty="0"/>
                    </a:p>
                  </a:txBody>
                  <a:tcPr/>
                </a:tc>
                <a:tc>
                  <a:txBody>
                    <a:bodyPr/>
                    <a:lstStyle/>
                    <a:p>
                      <a:pPr algn="just"/>
                      <a:r>
                        <a:rPr lang="es-MX" b="1" dirty="0" smtClean="0"/>
                        <a:t>Recuperado de: </a:t>
                      </a:r>
                      <a:r>
                        <a:rPr lang="es-MX" b="0" dirty="0" smtClean="0"/>
                        <a:t>Guía </a:t>
                      </a:r>
                      <a:r>
                        <a:rPr lang="es-MX" b="0" dirty="0" err="1" smtClean="0"/>
                        <a:t>College</a:t>
                      </a:r>
                      <a:r>
                        <a:rPr lang="es-MX" b="0" baseline="0" dirty="0" smtClean="0"/>
                        <a:t> </a:t>
                      </a:r>
                      <a:r>
                        <a:rPr lang="es-MX" b="0" baseline="0" dirty="0" err="1" smtClean="0"/>
                        <a:t>Board</a:t>
                      </a:r>
                      <a:r>
                        <a:rPr lang="es-MX" b="0" baseline="0" dirty="0" smtClean="0"/>
                        <a:t>; </a:t>
                      </a:r>
                      <a:r>
                        <a:rPr lang="es-MX" b="0" dirty="0" smtClean="0"/>
                        <a:t>BUAP 2003, Parte III</a:t>
                      </a:r>
                      <a:r>
                        <a:rPr lang="es-MX" b="0" baseline="0" dirty="0" smtClean="0"/>
                        <a:t>.</a:t>
                      </a:r>
                      <a:endParaRPr lang="es-MX" b="1" dirty="0"/>
                    </a:p>
                  </a:txBody>
                  <a:tcPr/>
                </a:tc>
              </a:tr>
            </a:tbl>
          </a:graphicData>
        </a:graphic>
      </p:graphicFrame>
      <p:sp>
        <p:nvSpPr>
          <p:cNvPr id="3" name="2 CuadroTexto"/>
          <p:cNvSpPr txBox="1"/>
          <p:nvPr/>
        </p:nvSpPr>
        <p:spPr>
          <a:xfrm>
            <a:off x="667657" y="1650655"/>
            <a:ext cx="3701143" cy="3077766"/>
          </a:xfrm>
          <a:prstGeom prst="rect">
            <a:avLst/>
          </a:prstGeom>
          <a:solidFill>
            <a:schemeClr val="bg1"/>
          </a:solidFill>
        </p:spPr>
        <p:txBody>
          <a:bodyPr wrap="square" rtlCol="0">
            <a:spAutoFit/>
          </a:bodyPr>
          <a:lstStyle/>
          <a:p>
            <a:pPr algn="just"/>
            <a:r>
              <a:rPr lang="es-MX" sz="1600" b="1" dirty="0" smtClean="0"/>
              <a:t>30. </a:t>
            </a:r>
            <a:r>
              <a:rPr lang="es-MX" sz="1600" dirty="0" smtClean="0"/>
              <a:t>Agustín tiene una réplica exacta a escala de un avión comercial, el largo de su réplica mide 30 cm y sabe que el avión real mide 3,200 cm de largo. Si las llantas de su avión miden 2 cm de diámetro, ¿cuántos centímetros de diámetro tienen las llantas del avión real? </a:t>
            </a:r>
          </a:p>
          <a:p>
            <a:pPr algn="just"/>
            <a:endParaRPr lang="es-MX" sz="1600" dirty="0" smtClean="0"/>
          </a:p>
          <a:p>
            <a:pPr algn="just"/>
            <a:r>
              <a:rPr lang="pt-BR" sz="1600" dirty="0" smtClean="0"/>
              <a:t>A) 3.33 </a:t>
            </a:r>
          </a:p>
          <a:p>
            <a:pPr algn="just"/>
            <a:r>
              <a:rPr lang="pt-BR" sz="1600" dirty="0" smtClean="0"/>
              <a:t>B) 106.33 </a:t>
            </a:r>
          </a:p>
          <a:p>
            <a:pPr algn="just"/>
            <a:r>
              <a:rPr lang="pt-BR" sz="1600" dirty="0" smtClean="0"/>
              <a:t>C) 114.28 </a:t>
            </a:r>
          </a:p>
          <a:p>
            <a:pPr algn="just"/>
            <a:r>
              <a:rPr lang="pt-BR" sz="1600" dirty="0" smtClean="0"/>
              <a:t>D) 213.33</a:t>
            </a:r>
            <a:endParaRPr lang="es-MX" sz="1600" dirty="0"/>
          </a:p>
        </p:txBody>
      </p:sp>
      <p:pic>
        <p:nvPicPr>
          <p:cNvPr id="4099" name="Picture 3"/>
          <p:cNvPicPr>
            <a:picLocks noChangeAspect="1" noChangeArrowheads="1"/>
          </p:cNvPicPr>
          <p:nvPr/>
        </p:nvPicPr>
        <p:blipFill>
          <a:blip r:embed="rId2" cstate="print"/>
          <a:srcRect/>
          <a:stretch>
            <a:fillRect/>
          </a:stretch>
        </p:blipFill>
        <p:spPr bwMode="auto">
          <a:xfrm>
            <a:off x="4611008" y="1720050"/>
            <a:ext cx="3695700" cy="1581150"/>
          </a:xfrm>
          <a:prstGeom prst="rect">
            <a:avLst/>
          </a:prstGeom>
          <a:noFill/>
          <a:ln w="9525">
            <a:noFill/>
            <a:miter lim="800000"/>
            <a:headEnd/>
            <a:tailEnd/>
          </a:ln>
        </p:spPr>
      </p:pic>
    </p:spTree>
    <p:extLst>
      <p:ext uri="{BB962C8B-B14F-4D97-AF65-F5344CB8AC3E}">
        <p14:creationId xmlns:p14="http://schemas.microsoft.com/office/powerpoint/2010/main" val="65377399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842</TotalTime>
  <Words>1442</Words>
  <Application>Microsoft Office PowerPoint</Application>
  <PresentationFormat>Presentación en pantalla (4:3)</PresentationFormat>
  <Paragraphs>201</Paragraphs>
  <Slides>14</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22" baseType="lpstr">
      <vt:lpstr>Calibri</vt:lpstr>
      <vt:lpstr>Cambria Math</vt:lpstr>
      <vt:lpstr>Century Schoolbook</vt:lpstr>
      <vt:lpstr>Times New Roman</vt:lpstr>
      <vt:lpstr>Wingdings</vt:lpstr>
      <vt:lpstr>Wingdings 2</vt:lpstr>
      <vt:lpstr>Mirador</vt:lpstr>
      <vt:lpstr>Ecuación</vt:lpstr>
      <vt:lpstr>Vinculación de PLANEA con:</vt:lpstr>
      <vt:lpstr>Presentación de PowerPoint</vt:lpstr>
      <vt:lpstr>Presentación de PowerPoint</vt:lpstr>
      <vt:lpstr>Presentación de PowerPoint</vt:lpstr>
      <vt:lpstr>COMPARATIVO DE TEMARIOS DE COMUNICACIÓN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sony</cp:lastModifiedBy>
  <cp:revision>47</cp:revision>
  <dcterms:created xsi:type="dcterms:W3CDTF">2014-10-29T04:46:04Z</dcterms:created>
  <dcterms:modified xsi:type="dcterms:W3CDTF">2015-10-27T14:36:49Z</dcterms:modified>
</cp:coreProperties>
</file>