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952" r:id="rId1"/>
  </p:sldMasterIdLst>
  <p:notesMasterIdLst>
    <p:notesMasterId r:id="rId20"/>
  </p:notesMasterIdLst>
  <p:sldIdLst>
    <p:sldId id="292" r:id="rId2"/>
    <p:sldId id="278" r:id="rId3"/>
    <p:sldId id="257" r:id="rId4"/>
    <p:sldId id="258" r:id="rId5"/>
    <p:sldId id="259" r:id="rId6"/>
    <p:sldId id="264" r:id="rId7"/>
    <p:sldId id="271" r:id="rId8"/>
    <p:sldId id="272" r:id="rId9"/>
    <p:sldId id="290" r:id="rId10"/>
    <p:sldId id="287" r:id="rId11"/>
    <p:sldId id="288" r:id="rId12"/>
    <p:sldId id="289" r:id="rId13"/>
    <p:sldId id="277" r:id="rId14"/>
    <p:sldId id="284" r:id="rId15"/>
    <p:sldId id="285" r:id="rId16"/>
    <p:sldId id="301" r:id="rId17"/>
    <p:sldId id="298" r:id="rId18"/>
    <p:sldId id="302" r:id="rId19"/>
  </p:sldIdLst>
  <p:sldSz cx="9144000" cy="5143500" type="screen16x9"/>
  <p:notesSz cx="7102475" cy="9388475"/>
  <p:embeddedFontLst>
    <p:embeddedFont>
      <p:font typeface="Algerian" panose="04020705040A02060702" pitchFamily="82" charset="0"/>
      <p:regular r:id="rId21"/>
    </p:embeddedFont>
    <p:embeddedFont>
      <p:font typeface="Trebuchet MS" panose="020B060302020202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EC45076-2D95-4E43-917B-807099BD42D2}">
  <a:tblStyle styleId="{DEC45076-2D95-4E43-917B-807099BD42D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5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29926B-7C04-4C82-BBF3-AD856666056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DE33FE-E1CD-469C-A280-EB9B6B3D84AC}">
      <dgm:prSet/>
      <dgm:spPr/>
      <dgm:t>
        <a:bodyPr/>
        <a:lstStyle/>
        <a:p>
          <a:r>
            <a:rPr lang="en-US" b="1" dirty="0"/>
            <a:t>Evidencias del </a:t>
          </a:r>
          <a:r>
            <a:rPr lang="en-US" b="1" dirty="0" err="1"/>
            <a:t>bloque</a:t>
          </a:r>
          <a:r>
            <a:rPr lang="en-US" b="1" dirty="0"/>
            <a:t> II:</a:t>
          </a:r>
          <a:endParaRPr lang="en-US" dirty="0"/>
        </a:p>
      </dgm:t>
    </dgm:pt>
    <dgm:pt modelId="{BC1021CE-841C-4BDE-82A0-4FBE39014BBA}" type="parTrans" cxnId="{324827A8-032C-4B27-98C8-D9AA64C96381}">
      <dgm:prSet/>
      <dgm:spPr/>
      <dgm:t>
        <a:bodyPr/>
        <a:lstStyle/>
        <a:p>
          <a:endParaRPr lang="en-US"/>
        </a:p>
      </dgm:t>
    </dgm:pt>
    <dgm:pt modelId="{2F1ADD3A-5FAD-4ACF-9877-EAAC983D78A1}" type="sibTrans" cxnId="{324827A8-032C-4B27-98C8-D9AA64C96381}">
      <dgm:prSet/>
      <dgm:spPr/>
      <dgm:t>
        <a:bodyPr/>
        <a:lstStyle/>
        <a:p>
          <a:endParaRPr lang="en-US"/>
        </a:p>
      </dgm:t>
    </dgm:pt>
    <dgm:pt modelId="{A0BA322D-C5DA-4DDE-B073-DAA57FF1627B}">
      <dgm:prSet/>
      <dgm:spPr/>
      <dgm:t>
        <a:bodyPr/>
        <a:lstStyle/>
        <a:p>
          <a:r>
            <a:rPr lang="es-MX" b="1" dirty="0"/>
            <a:t>1.Creación de un guión teatral. 15 al 18 de abril. 15%</a:t>
          </a:r>
          <a:endParaRPr lang="en-US" dirty="0"/>
        </a:p>
      </dgm:t>
    </dgm:pt>
    <dgm:pt modelId="{B6695C0F-865C-4340-9034-7A1E12BDB86D}" type="parTrans" cxnId="{E85CCE4A-D215-46FE-9518-72757E249329}">
      <dgm:prSet/>
      <dgm:spPr/>
      <dgm:t>
        <a:bodyPr/>
        <a:lstStyle/>
        <a:p>
          <a:endParaRPr lang="en-US"/>
        </a:p>
      </dgm:t>
    </dgm:pt>
    <dgm:pt modelId="{2846D350-6EDF-4A41-8E62-6FA47166D887}" type="sibTrans" cxnId="{E85CCE4A-D215-46FE-9518-72757E249329}">
      <dgm:prSet/>
      <dgm:spPr/>
      <dgm:t>
        <a:bodyPr/>
        <a:lstStyle/>
        <a:p>
          <a:endParaRPr lang="en-US"/>
        </a:p>
      </dgm:t>
    </dgm:pt>
    <dgm:pt modelId="{CABE9BCD-4101-45BA-8D04-373F8C3CEC4A}">
      <dgm:prSet/>
      <dgm:spPr/>
      <dgm:t>
        <a:bodyPr/>
        <a:lstStyle/>
        <a:p>
          <a:r>
            <a:rPr lang="en-US" dirty="0"/>
            <a:t>2. Revista digital. </a:t>
          </a:r>
          <a:r>
            <a:rPr lang="en-US" dirty="0" err="1"/>
            <a:t>Literatura</a:t>
          </a:r>
          <a:r>
            <a:rPr lang="en-US" dirty="0"/>
            <a:t> emocional. 4 de mayo. 15%</a:t>
          </a:r>
        </a:p>
      </dgm:t>
    </dgm:pt>
    <dgm:pt modelId="{C9C53482-66A0-4F7C-B61C-C53CF2385775}" type="parTrans" cxnId="{9D4BAE35-45F6-4CDB-BB56-26692E15C879}">
      <dgm:prSet/>
      <dgm:spPr/>
      <dgm:t>
        <a:bodyPr/>
        <a:lstStyle/>
        <a:p>
          <a:endParaRPr lang="en-US"/>
        </a:p>
      </dgm:t>
    </dgm:pt>
    <dgm:pt modelId="{C306DD45-F8DC-42BE-B38F-87F2EE099528}" type="sibTrans" cxnId="{9D4BAE35-45F6-4CDB-BB56-26692E15C879}">
      <dgm:prSet/>
      <dgm:spPr/>
      <dgm:t>
        <a:bodyPr/>
        <a:lstStyle/>
        <a:p>
          <a:endParaRPr lang="en-US"/>
        </a:p>
      </dgm:t>
    </dgm:pt>
    <dgm:pt modelId="{04C3F8A3-F5B9-43B3-AE4A-D93A7C72ED08}">
      <dgm:prSet/>
      <dgm:spPr/>
      <dgm:t>
        <a:bodyPr/>
        <a:lstStyle/>
        <a:p>
          <a:r>
            <a:rPr lang="es-MX" b="1" dirty="0"/>
            <a:t>3. Presentación de su obra creada. 4B y 4E. 29 de abril. 4A 30 de abril. 20%</a:t>
          </a:r>
          <a:endParaRPr lang="en-US" dirty="0"/>
        </a:p>
      </dgm:t>
    </dgm:pt>
    <dgm:pt modelId="{4624CB8F-2C99-48EA-AA2E-5FB462BCB2C3}" type="parTrans" cxnId="{70316669-E059-4FFF-84A9-BBE24634FDDE}">
      <dgm:prSet/>
      <dgm:spPr/>
      <dgm:t>
        <a:bodyPr/>
        <a:lstStyle/>
        <a:p>
          <a:endParaRPr lang="en-US"/>
        </a:p>
      </dgm:t>
    </dgm:pt>
    <dgm:pt modelId="{EB9EE499-898C-4EFF-BC6B-44299311A696}" type="sibTrans" cxnId="{70316669-E059-4FFF-84A9-BBE24634FDDE}">
      <dgm:prSet/>
      <dgm:spPr/>
      <dgm:t>
        <a:bodyPr/>
        <a:lstStyle/>
        <a:p>
          <a:endParaRPr lang="en-US"/>
        </a:p>
      </dgm:t>
    </dgm:pt>
    <dgm:pt modelId="{DB345C33-CF72-4529-A6B9-8CDB7C3ECB9D}">
      <dgm:prSet/>
      <dgm:spPr/>
      <dgm:t>
        <a:bodyPr/>
        <a:lstStyle/>
        <a:p>
          <a:r>
            <a:rPr lang="es-MX" b="1" dirty="0"/>
            <a:t>4. Avance poesía coral. 6 de mayo 4B y 4E. 4A 7 de mayo. 20%</a:t>
          </a:r>
          <a:endParaRPr lang="en-US" dirty="0"/>
        </a:p>
      </dgm:t>
    </dgm:pt>
    <dgm:pt modelId="{B6B64EAC-6F74-4945-9FB8-DCC2BC40CCE3}" type="parTrans" cxnId="{062C837F-E228-442F-B79B-F6FBDBBABCBC}">
      <dgm:prSet/>
      <dgm:spPr/>
      <dgm:t>
        <a:bodyPr/>
        <a:lstStyle/>
        <a:p>
          <a:endParaRPr lang="en-US"/>
        </a:p>
      </dgm:t>
    </dgm:pt>
    <dgm:pt modelId="{B26B472C-D0A5-4538-A450-9E45312B35C1}" type="sibTrans" cxnId="{062C837F-E228-442F-B79B-F6FBDBBABCBC}">
      <dgm:prSet/>
      <dgm:spPr/>
      <dgm:t>
        <a:bodyPr/>
        <a:lstStyle/>
        <a:p>
          <a:endParaRPr lang="en-US"/>
        </a:p>
      </dgm:t>
    </dgm:pt>
    <dgm:pt modelId="{9FCB058A-3A1C-4750-AE68-272E1F9C76F2}">
      <dgm:prSet/>
      <dgm:spPr/>
      <dgm:t>
        <a:bodyPr/>
        <a:lstStyle/>
        <a:p>
          <a:r>
            <a:rPr lang="es-MX" b="1" dirty="0"/>
            <a:t>5. Examen del bloque II . 9 de mayo. 30%. Enlace al grupo. 20:30 hrs.</a:t>
          </a:r>
          <a:endParaRPr lang="en-US" dirty="0"/>
        </a:p>
      </dgm:t>
    </dgm:pt>
    <dgm:pt modelId="{CB3A1217-1688-444C-8FD2-9A973BFCB1D4}" type="parTrans" cxnId="{52DDC150-27DE-4C49-B4C0-791245687AAD}">
      <dgm:prSet/>
      <dgm:spPr/>
      <dgm:t>
        <a:bodyPr/>
        <a:lstStyle/>
        <a:p>
          <a:endParaRPr lang="en-US"/>
        </a:p>
      </dgm:t>
    </dgm:pt>
    <dgm:pt modelId="{0610CA9C-3132-4995-B7EC-EFA4FD07766F}" type="sibTrans" cxnId="{52DDC150-27DE-4C49-B4C0-791245687AAD}">
      <dgm:prSet/>
      <dgm:spPr/>
      <dgm:t>
        <a:bodyPr/>
        <a:lstStyle/>
        <a:p>
          <a:endParaRPr lang="en-US"/>
        </a:p>
      </dgm:t>
    </dgm:pt>
    <dgm:pt modelId="{B7C9BEAE-D8F4-4DD5-84C7-DD5809858D18}" type="pres">
      <dgm:prSet presAssocID="{2C29926B-7C04-4C82-BBF3-AD8566660561}" presName="diagram" presStyleCnt="0">
        <dgm:presLayoutVars>
          <dgm:dir/>
          <dgm:resizeHandles val="exact"/>
        </dgm:presLayoutVars>
      </dgm:prSet>
      <dgm:spPr/>
    </dgm:pt>
    <dgm:pt modelId="{67E4E24E-0D13-4D64-B02C-7098A6FC775B}" type="pres">
      <dgm:prSet presAssocID="{3ADE33FE-E1CD-469C-A280-EB9B6B3D84AC}" presName="node" presStyleLbl="node1" presStyleIdx="0" presStyleCnt="6">
        <dgm:presLayoutVars>
          <dgm:bulletEnabled val="1"/>
        </dgm:presLayoutVars>
      </dgm:prSet>
      <dgm:spPr/>
    </dgm:pt>
    <dgm:pt modelId="{B451058A-0D82-41E7-A2A7-8DFD7C13FDC3}" type="pres">
      <dgm:prSet presAssocID="{2F1ADD3A-5FAD-4ACF-9877-EAAC983D78A1}" presName="sibTrans" presStyleCnt="0"/>
      <dgm:spPr/>
    </dgm:pt>
    <dgm:pt modelId="{BA21B8F4-FC91-463F-A3E2-C55876DF12F6}" type="pres">
      <dgm:prSet presAssocID="{A0BA322D-C5DA-4DDE-B073-DAA57FF1627B}" presName="node" presStyleLbl="node1" presStyleIdx="1" presStyleCnt="6">
        <dgm:presLayoutVars>
          <dgm:bulletEnabled val="1"/>
        </dgm:presLayoutVars>
      </dgm:prSet>
      <dgm:spPr/>
    </dgm:pt>
    <dgm:pt modelId="{373BA89B-5C1E-4C93-98A8-EFAD49FBA731}" type="pres">
      <dgm:prSet presAssocID="{2846D350-6EDF-4A41-8E62-6FA47166D887}" presName="sibTrans" presStyleCnt="0"/>
      <dgm:spPr/>
    </dgm:pt>
    <dgm:pt modelId="{8543AEE3-B3F2-43F9-90B5-99A6C359CA9C}" type="pres">
      <dgm:prSet presAssocID="{CABE9BCD-4101-45BA-8D04-373F8C3CEC4A}" presName="node" presStyleLbl="node1" presStyleIdx="2" presStyleCnt="6">
        <dgm:presLayoutVars>
          <dgm:bulletEnabled val="1"/>
        </dgm:presLayoutVars>
      </dgm:prSet>
      <dgm:spPr/>
    </dgm:pt>
    <dgm:pt modelId="{5876D318-D03D-4374-BE25-E1F7FA0C9CED}" type="pres">
      <dgm:prSet presAssocID="{C306DD45-F8DC-42BE-B38F-87F2EE099528}" presName="sibTrans" presStyleCnt="0"/>
      <dgm:spPr/>
    </dgm:pt>
    <dgm:pt modelId="{0570E143-3D84-4FC2-ACE0-3B3A78BFBB25}" type="pres">
      <dgm:prSet presAssocID="{04C3F8A3-F5B9-43B3-AE4A-D93A7C72ED08}" presName="node" presStyleLbl="node1" presStyleIdx="3" presStyleCnt="6" custLinFactNeighborX="-6962" custLinFactNeighborY="-580">
        <dgm:presLayoutVars>
          <dgm:bulletEnabled val="1"/>
        </dgm:presLayoutVars>
      </dgm:prSet>
      <dgm:spPr/>
    </dgm:pt>
    <dgm:pt modelId="{D7ED33ED-0F84-4F28-AB8B-E872C9F8FCCD}" type="pres">
      <dgm:prSet presAssocID="{EB9EE499-898C-4EFF-BC6B-44299311A696}" presName="sibTrans" presStyleCnt="0"/>
      <dgm:spPr/>
    </dgm:pt>
    <dgm:pt modelId="{015E32E2-BAFB-4A53-B07C-2E295346F113}" type="pres">
      <dgm:prSet presAssocID="{DB345C33-CF72-4529-A6B9-8CDB7C3ECB9D}" presName="node" presStyleLbl="node1" presStyleIdx="4" presStyleCnt="6">
        <dgm:presLayoutVars>
          <dgm:bulletEnabled val="1"/>
        </dgm:presLayoutVars>
      </dgm:prSet>
      <dgm:spPr/>
    </dgm:pt>
    <dgm:pt modelId="{0E75B7A1-7303-400C-9C71-04996D43C3B6}" type="pres">
      <dgm:prSet presAssocID="{B26B472C-D0A5-4538-A450-9E45312B35C1}" presName="sibTrans" presStyleCnt="0"/>
      <dgm:spPr/>
    </dgm:pt>
    <dgm:pt modelId="{A28C60CC-324F-4669-BF27-794091D0E144}" type="pres">
      <dgm:prSet presAssocID="{9FCB058A-3A1C-4750-AE68-272E1F9C76F2}" presName="node" presStyleLbl="node1" presStyleIdx="5" presStyleCnt="6">
        <dgm:presLayoutVars>
          <dgm:bulletEnabled val="1"/>
        </dgm:presLayoutVars>
      </dgm:prSet>
      <dgm:spPr/>
    </dgm:pt>
  </dgm:ptLst>
  <dgm:cxnLst>
    <dgm:cxn modelId="{E180FD00-B4CA-4AA7-B97B-896F26F5EEB8}" type="presOf" srcId="{DB345C33-CF72-4529-A6B9-8CDB7C3ECB9D}" destId="{015E32E2-BAFB-4A53-B07C-2E295346F113}" srcOrd="0" destOrd="0" presId="urn:microsoft.com/office/officeart/2005/8/layout/default"/>
    <dgm:cxn modelId="{9D4BAE35-45F6-4CDB-BB56-26692E15C879}" srcId="{2C29926B-7C04-4C82-BBF3-AD8566660561}" destId="{CABE9BCD-4101-45BA-8D04-373F8C3CEC4A}" srcOrd="2" destOrd="0" parTransId="{C9C53482-66A0-4F7C-B61C-C53CF2385775}" sibTransId="{C306DD45-F8DC-42BE-B38F-87F2EE099528}"/>
    <dgm:cxn modelId="{E118963A-6C34-4E0C-9F22-3685AD4FBAEB}" type="presOf" srcId="{3ADE33FE-E1CD-469C-A280-EB9B6B3D84AC}" destId="{67E4E24E-0D13-4D64-B02C-7098A6FC775B}" srcOrd="0" destOrd="0" presId="urn:microsoft.com/office/officeart/2005/8/layout/default"/>
    <dgm:cxn modelId="{70316669-E059-4FFF-84A9-BBE24634FDDE}" srcId="{2C29926B-7C04-4C82-BBF3-AD8566660561}" destId="{04C3F8A3-F5B9-43B3-AE4A-D93A7C72ED08}" srcOrd="3" destOrd="0" parTransId="{4624CB8F-2C99-48EA-AA2E-5FB462BCB2C3}" sibTransId="{EB9EE499-898C-4EFF-BC6B-44299311A696}"/>
    <dgm:cxn modelId="{E85CCE4A-D215-46FE-9518-72757E249329}" srcId="{2C29926B-7C04-4C82-BBF3-AD8566660561}" destId="{A0BA322D-C5DA-4DDE-B073-DAA57FF1627B}" srcOrd="1" destOrd="0" parTransId="{B6695C0F-865C-4340-9034-7A1E12BDB86D}" sibTransId="{2846D350-6EDF-4A41-8E62-6FA47166D887}"/>
    <dgm:cxn modelId="{24F5246B-EBE2-487E-BFD6-1D2BBC3A73A6}" type="presOf" srcId="{04C3F8A3-F5B9-43B3-AE4A-D93A7C72ED08}" destId="{0570E143-3D84-4FC2-ACE0-3B3A78BFBB25}" srcOrd="0" destOrd="0" presId="urn:microsoft.com/office/officeart/2005/8/layout/default"/>
    <dgm:cxn modelId="{52DDC150-27DE-4C49-B4C0-791245687AAD}" srcId="{2C29926B-7C04-4C82-BBF3-AD8566660561}" destId="{9FCB058A-3A1C-4750-AE68-272E1F9C76F2}" srcOrd="5" destOrd="0" parTransId="{CB3A1217-1688-444C-8FD2-9A973BFCB1D4}" sibTransId="{0610CA9C-3132-4995-B7EC-EFA4FD07766F}"/>
    <dgm:cxn modelId="{7D279B73-F732-48F8-9A3C-EF6C964E9B31}" type="presOf" srcId="{A0BA322D-C5DA-4DDE-B073-DAA57FF1627B}" destId="{BA21B8F4-FC91-463F-A3E2-C55876DF12F6}" srcOrd="0" destOrd="0" presId="urn:microsoft.com/office/officeart/2005/8/layout/default"/>
    <dgm:cxn modelId="{062C837F-E228-442F-B79B-F6FBDBBABCBC}" srcId="{2C29926B-7C04-4C82-BBF3-AD8566660561}" destId="{DB345C33-CF72-4529-A6B9-8CDB7C3ECB9D}" srcOrd="4" destOrd="0" parTransId="{B6B64EAC-6F74-4945-9FB8-DCC2BC40CCE3}" sibTransId="{B26B472C-D0A5-4538-A450-9E45312B35C1}"/>
    <dgm:cxn modelId="{324827A8-032C-4B27-98C8-D9AA64C96381}" srcId="{2C29926B-7C04-4C82-BBF3-AD8566660561}" destId="{3ADE33FE-E1CD-469C-A280-EB9B6B3D84AC}" srcOrd="0" destOrd="0" parTransId="{BC1021CE-841C-4BDE-82A0-4FBE39014BBA}" sibTransId="{2F1ADD3A-5FAD-4ACF-9877-EAAC983D78A1}"/>
    <dgm:cxn modelId="{62FCF6B9-3885-43C6-8085-31197CA862DE}" type="presOf" srcId="{2C29926B-7C04-4C82-BBF3-AD8566660561}" destId="{B7C9BEAE-D8F4-4DD5-84C7-DD5809858D18}" srcOrd="0" destOrd="0" presId="urn:microsoft.com/office/officeart/2005/8/layout/default"/>
    <dgm:cxn modelId="{A45104CF-4780-494C-A484-AF6DFC2DBE23}" type="presOf" srcId="{CABE9BCD-4101-45BA-8D04-373F8C3CEC4A}" destId="{8543AEE3-B3F2-43F9-90B5-99A6C359CA9C}" srcOrd="0" destOrd="0" presId="urn:microsoft.com/office/officeart/2005/8/layout/default"/>
    <dgm:cxn modelId="{8CDCDCF4-21C1-4A4F-85AB-4C57170A3963}" type="presOf" srcId="{9FCB058A-3A1C-4750-AE68-272E1F9C76F2}" destId="{A28C60CC-324F-4669-BF27-794091D0E144}" srcOrd="0" destOrd="0" presId="urn:microsoft.com/office/officeart/2005/8/layout/default"/>
    <dgm:cxn modelId="{1397C4DE-7D45-4700-8A27-535CFB185E0A}" type="presParOf" srcId="{B7C9BEAE-D8F4-4DD5-84C7-DD5809858D18}" destId="{67E4E24E-0D13-4D64-B02C-7098A6FC775B}" srcOrd="0" destOrd="0" presId="urn:microsoft.com/office/officeart/2005/8/layout/default"/>
    <dgm:cxn modelId="{5649AAE2-ABD7-4EA3-A278-C8515E57827C}" type="presParOf" srcId="{B7C9BEAE-D8F4-4DD5-84C7-DD5809858D18}" destId="{B451058A-0D82-41E7-A2A7-8DFD7C13FDC3}" srcOrd="1" destOrd="0" presId="urn:microsoft.com/office/officeart/2005/8/layout/default"/>
    <dgm:cxn modelId="{C203CFBD-3329-4CEC-AA32-A6954CB02D57}" type="presParOf" srcId="{B7C9BEAE-D8F4-4DD5-84C7-DD5809858D18}" destId="{BA21B8F4-FC91-463F-A3E2-C55876DF12F6}" srcOrd="2" destOrd="0" presId="urn:microsoft.com/office/officeart/2005/8/layout/default"/>
    <dgm:cxn modelId="{3736603E-9EB7-4856-BBFE-DCF5E2ABF235}" type="presParOf" srcId="{B7C9BEAE-D8F4-4DD5-84C7-DD5809858D18}" destId="{373BA89B-5C1E-4C93-98A8-EFAD49FBA731}" srcOrd="3" destOrd="0" presId="urn:microsoft.com/office/officeart/2005/8/layout/default"/>
    <dgm:cxn modelId="{4C019CE2-CE99-4708-AA6C-3756DE34C1C8}" type="presParOf" srcId="{B7C9BEAE-D8F4-4DD5-84C7-DD5809858D18}" destId="{8543AEE3-B3F2-43F9-90B5-99A6C359CA9C}" srcOrd="4" destOrd="0" presId="urn:microsoft.com/office/officeart/2005/8/layout/default"/>
    <dgm:cxn modelId="{16E07115-85C0-493C-BA60-83803205810A}" type="presParOf" srcId="{B7C9BEAE-D8F4-4DD5-84C7-DD5809858D18}" destId="{5876D318-D03D-4374-BE25-E1F7FA0C9CED}" srcOrd="5" destOrd="0" presId="urn:microsoft.com/office/officeart/2005/8/layout/default"/>
    <dgm:cxn modelId="{A977F1FE-0C69-466E-9CEE-F62144B9E868}" type="presParOf" srcId="{B7C9BEAE-D8F4-4DD5-84C7-DD5809858D18}" destId="{0570E143-3D84-4FC2-ACE0-3B3A78BFBB25}" srcOrd="6" destOrd="0" presId="urn:microsoft.com/office/officeart/2005/8/layout/default"/>
    <dgm:cxn modelId="{AC2F6734-948D-49DE-98AA-6E490C49A4A3}" type="presParOf" srcId="{B7C9BEAE-D8F4-4DD5-84C7-DD5809858D18}" destId="{D7ED33ED-0F84-4F28-AB8B-E872C9F8FCCD}" srcOrd="7" destOrd="0" presId="urn:microsoft.com/office/officeart/2005/8/layout/default"/>
    <dgm:cxn modelId="{A646A0C6-B822-41E1-9CE6-4D97589D5D57}" type="presParOf" srcId="{B7C9BEAE-D8F4-4DD5-84C7-DD5809858D18}" destId="{015E32E2-BAFB-4A53-B07C-2E295346F113}" srcOrd="8" destOrd="0" presId="urn:microsoft.com/office/officeart/2005/8/layout/default"/>
    <dgm:cxn modelId="{9AB7E7A6-AB71-457A-8506-05D621D09887}" type="presParOf" srcId="{B7C9BEAE-D8F4-4DD5-84C7-DD5809858D18}" destId="{0E75B7A1-7303-400C-9C71-04996D43C3B6}" srcOrd="9" destOrd="0" presId="urn:microsoft.com/office/officeart/2005/8/layout/default"/>
    <dgm:cxn modelId="{3AFA21DE-251F-472F-ABD2-1419DF2F2ACA}" type="presParOf" srcId="{B7C9BEAE-D8F4-4DD5-84C7-DD5809858D18}" destId="{A28C60CC-324F-4669-BF27-794091D0E14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3A516F-4891-4616-A8D8-6078A741A16B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26A1641-07CA-47D9-B6E8-1973FA88E472}">
      <dgm:prSet/>
      <dgm:spPr/>
      <dgm:t>
        <a:bodyPr/>
        <a:lstStyle/>
        <a:p>
          <a:r>
            <a:rPr lang="en-US" b="1" dirty="0"/>
            <a:t>Evidencias:</a:t>
          </a:r>
          <a:endParaRPr lang="en-US" dirty="0"/>
        </a:p>
      </dgm:t>
    </dgm:pt>
    <dgm:pt modelId="{653D0703-0C4C-40F7-A4C8-2DB1F05B1B26}" type="parTrans" cxnId="{F84FA4EB-BA8C-4B7D-B99E-1830598F25A2}">
      <dgm:prSet/>
      <dgm:spPr/>
      <dgm:t>
        <a:bodyPr/>
        <a:lstStyle/>
        <a:p>
          <a:endParaRPr lang="en-US"/>
        </a:p>
      </dgm:t>
    </dgm:pt>
    <dgm:pt modelId="{E64039D5-4513-48C8-9373-C5C93F399BDA}" type="sibTrans" cxnId="{F84FA4EB-BA8C-4B7D-B99E-1830598F25A2}">
      <dgm:prSet/>
      <dgm:spPr/>
      <dgm:t>
        <a:bodyPr/>
        <a:lstStyle/>
        <a:p>
          <a:endParaRPr lang="en-US"/>
        </a:p>
      </dgm:t>
    </dgm:pt>
    <dgm:pt modelId="{93B1CB63-9B1A-46B3-98E8-B03E86D94EE7}">
      <dgm:prSet/>
      <dgm:spPr/>
      <dgm:t>
        <a:bodyPr/>
        <a:lstStyle/>
        <a:p>
          <a:r>
            <a:rPr lang="en-US" b="1"/>
            <a:t>Bloque III y IV.</a:t>
          </a:r>
          <a:endParaRPr lang="en-US"/>
        </a:p>
      </dgm:t>
    </dgm:pt>
    <dgm:pt modelId="{4744E062-A0B9-4919-B482-9EE8F43011D3}" type="parTrans" cxnId="{5E5A49A1-674E-40DF-AD4E-105E371F61FD}">
      <dgm:prSet/>
      <dgm:spPr/>
      <dgm:t>
        <a:bodyPr/>
        <a:lstStyle/>
        <a:p>
          <a:endParaRPr lang="en-US"/>
        </a:p>
      </dgm:t>
    </dgm:pt>
    <dgm:pt modelId="{E8EE00BA-B021-4B81-8197-89F5AF13260A}" type="sibTrans" cxnId="{5E5A49A1-674E-40DF-AD4E-105E371F61FD}">
      <dgm:prSet/>
      <dgm:spPr/>
      <dgm:t>
        <a:bodyPr/>
        <a:lstStyle/>
        <a:p>
          <a:endParaRPr lang="en-US"/>
        </a:p>
      </dgm:t>
    </dgm:pt>
    <dgm:pt modelId="{46F380B3-F90F-4B77-B531-4ED93B34AED4}">
      <dgm:prSet/>
      <dgm:spPr/>
      <dgm:t>
        <a:bodyPr/>
        <a:lstStyle/>
        <a:p>
          <a:r>
            <a:rPr lang="en-US" b="1" dirty="0"/>
            <a:t>1.  Creación de tres ensayos.  23 de mayo. 30%</a:t>
          </a:r>
          <a:endParaRPr lang="en-US" dirty="0"/>
        </a:p>
      </dgm:t>
    </dgm:pt>
    <dgm:pt modelId="{ABB6B487-2FA2-44C0-82E5-D90D259BE959}" type="parTrans" cxnId="{42CCCB0C-4C4D-4F16-8D39-7C2D9EBD7A2F}">
      <dgm:prSet/>
      <dgm:spPr/>
      <dgm:t>
        <a:bodyPr/>
        <a:lstStyle/>
        <a:p>
          <a:endParaRPr lang="en-US"/>
        </a:p>
      </dgm:t>
    </dgm:pt>
    <dgm:pt modelId="{FE473AFD-F698-4006-A2AF-B8F12C963F3A}" type="sibTrans" cxnId="{42CCCB0C-4C4D-4F16-8D39-7C2D9EBD7A2F}">
      <dgm:prSet/>
      <dgm:spPr/>
      <dgm:t>
        <a:bodyPr/>
        <a:lstStyle/>
        <a:p>
          <a:endParaRPr lang="en-US"/>
        </a:p>
      </dgm:t>
    </dgm:pt>
    <dgm:pt modelId="{53DE61ED-1324-466C-A0E1-47F691E64B59}">
      <dgm:prSet/>
      <dgm:spPr/>
      <dgm:t>
        <a:bodyPr/>
        <a:lstStyle/>
        <a:p>
          <a:r>
            <a:rPr lang="es-MX" b="1" dirty="0"/>
            <a:t>2.  Creación y presentación de los formatos de la literatura emergente. 6 de junio. 20%</a:t>
          </a:r>
          <a:endParaRPr lang="en-US" dirty="0"/>
        </a:p>
      </dgm:t>
    </dgm:pt>
    <dgm:pt modelId="{43492E43-7D3B-4776-9F24-CD73B75E6E15}" type="parTrans" cxnId="{0D289715-748C-4C89-9A80-6348E33B8345}">
      <dgm:prSet/>
      <dgm:spPr/>
      <dgm:t>
        <a:bodyPr/>
        <a:lstStyle/>
        <a:p>
          <a:endParaRPr lang="en-US"/>
        </a:p>
      </dgm:t>
    </dgm:pt>
    <dgm:pt modelId="{DF047458-A02E-4F5D-8AC7-F8AA017FE9AC}" type="sibTrans" cxnId="{0D289715-748C-4C89-9A80-6348E33B8345}">
      <dgm:prSet/>
      <dgm:spPr/>
      <dgm:t>
        <a:bodyPr/>
        <a:lstStyle/>
        <a:p>
          <a:endParaRPr lang="en-US"/>
        </a:p>
      </dgm:t>
    </dgm:pt>
    <dgm:pt modelId="{30439498-8FF9-4C06-9396-50BCB8BB7813}">
      <dgm:prSet/>
      <dgm:spPr/>
      <dgm:t>
        <a:bodyPr/>
        <a:lstStyle/>
        <a:p>
          <a:r>
            <a:rPr lang="es-MX" b="1" dirty="0"/>
            <a:t>3. Concurso de poesía coral. 30 de mayo. 30%</a:t>
          </a:r>
          <a:endParaRPr lang="en-US" dirty="0"/>
        </a:p>
      </dgm:t>
    </dgm:pt>
    <dgm:pt modelId="{4619FFF8-2606-4064-8A6E-600FBC774780}" type="parTrans" cxnId="{58998F0D-02D7-4ADA-9AF7-4C605992E301}">
      <dgm:prSet/>
      <dgm:spPr/>
      <dgm:t>
        <a:bodyPr/>
        <a:lstStyle/>
        <a:p>
          <a:endParaRPr lang="en-US"/>
        </a:p>
      </dgm:t>
    </dgm:pt>
    <dgm:pt modelId="{16AC2B37-4ED1-4D6C-8FF6-D73C5AD92439}" type="sibTrans" cxnId="{58998F0D-02D7-4ADA-9AF7-4C605992E301}">
      <dgm:prSet/>
      <dgm:spPr/>
      <dgm:t>
        <a:bodyPr/>
        <a:lstStyle/>
        <a:p>
          <a:endParaRPr lang="en-US"/>
        </a:p>
      </dgm:t>
    </dgm:pt>
    <dgm:pt modelId="{3911992F-8B61-4685-AB73-B18E5B4D0E0F}">
      <dgm:prSet/>
      <dgm:spPr/>
      <dgm:t>
        <a:bodyPr/>
        <a:lstStyle/>
        <a:p>
          <a:r>
            <a:rPr lang="es-MX" b="1" dirty="0"/>
            <a:t>4.Examen del bloque III y IV. 13 de junio. 20%. Enlace al grupo. 20:30 hrs.</a:t>
          </a:r>
          <a:endParaRPr lang="en-US" dirty="0"/>
        </a:p>
      </dgm:t>
    </dgm:pt>
    <dgm:pt modelId="{43AC9C6E-6CCF-4FE7-BE3B-88E376969A81}" type="parTrans" cxnId="{73C43989-3288-4BC9-A8CB-385C733E010F}">
      <dgm:prSet/>
      <dgm:spPr/>
      <dgm:t>
        <a:bodyPr/>
        <a:lstStyle/>
        <a:p>
          <a:endParaRPr lang="en-US"/>
        </a:p>
      </dgm:t>
    </dgm:pt>
    <dgm:pt modelId="{B83600C1-93E7-49C6-9ED5-6A56CC26C1C8}" type="sibTrans" cxnId="{73C43989-3288-4BC9-A8CB-385C733E010F}">
      <dgm:prSet/>
      <dgm:spPr/>
      <dgm:t>
        <a:bodyPr/>
        <a:lstStyle/>
        <a:p>
          <a:endParaRPr lang="en-US"/>
        </a:p>
      </dgm:t>
    </dgm:pt>
    <dgm:pt modelId="{FE811587-C303-48A4-930E-B0D391B7FFF2}" type="pres">
      <dgm:prSet presAssocID="{083A516F-4891-4616-A8D8-6078A741A16B}" presName="vert0" presStyleCnt="0">
        <dgm:presLayoutVars>
          <dgm:dir/>
          <dgm:animOne val="branch"/>
          <dgm:animLvl val="lvl"/>
        </dgm:presLayoutVars>
      </dgm:prSet>
      <dgm:spPr/>
    </dgm:pt>
    <dgm:pt modelId="{25C82569-02A4-4645-B5D4-79B86C3D9ED0}" type="pres">
      <dgm:prSet presAssocID="{F26A1641-07CA-47D9-B6E8-1973FA88E472}" presName="thickLine" presStyleLbl="alignNode1" presStyleIdx="0" presStyleCnt="6"/>
      <dgm:spPr/>
    </dgm:pt>
    <dgm:pt modelId="{53470A82-6CB5-41D6-9CBC-9F6C47E2A4F4}" type="pres">
      <dgm:prSet presAssocID="{F26A1641-07CA-47D9-B6E8-1973FA88E472}" presName="horz1" presStyleCnt="0"/>
      <dgm:spPr/>
    </dgm:pt>
    <dgm:pt modelId="{BF8AED81-774E-40AD-841F-722BB3DEA1D8}" type="pres">
      <dgm:prSet presAssocID="{F26A1641-07CA-47D9-B6E8-1973FA88E472}" presName="tx1" presStyleLbl="revTx" presStyleIdx="0" presStyleCnt="6"/>
      <dgm:spPr/>
    </dgm:pt>
    <dgm:pt modelId="{1C76755C-2921-49E5-9C6E-9CEC7933165F}" type="pres">
      <dgm:prSet presAssocID="{F26A1641-07CA-47D9-B6E8-1973FA88E472}" presName="vert1" presStyleCnt="0"/>
      <dgm:spPr/>
    </dgm:pt>
    <dgm:pt modelId="{D20C946A-D649-4354-8C50-6A6294DB0E76}" type="pres">
      <dgm:prSet presAssocID="{93B1CB63-9B1A-46B3-98E8-B03E86D94EE7}" presName="thickLine" presStyleLbl="alignNode1" presStyleIdx="1" presStyleCnt="6" custLinFactNeighborX="1060" custLinFactNeighborY="-22178"/>
      <dgm:spPr/>
    </dgm:pt>
    <dgm:pt modelId="{56CF4E43-1E38-4D89-BAB9-F0FB0A7BBA7D}" type="pres">
      <dgm:prSet presAssocID="{93B1CB63-9B1A-46B3-98E8-B03E86D94EE7}" presName="horz1" presStyleCnt="0"/>
      <dgm:spPr/>
    </dgm:pt>
    <dgm:pt modelId="{C51AD156-191F-4600-BC8A-0F76E6094107}" type="pres">
      <dgm:prSet presAssocID="{93B1CB63-9B1A-46B3-98E8-B03E86D94EE7}" presName="tx1" presStyleLbl="revTx" presStyleIdx="1" presStyleCnt="6"/>
      <dgm:spPr/>
    </dgm:pt>
    <dgm:pt modelId="{CD26F04A-020C-411A-AE3C-5027D07E904A}" type="pres">
      <dgm:prSet presAssocID="{93B1CB63-9B1A-46B3-98E8-B03E86D94EE7}" presName="vert1" presStyleCnt="0"/>
      <dgm:spPr/>
    </dgm:pt>
    <dgm:pt modelId="{AAD147D4-07C3-4C95-B063-4B549A1AB409}" type="pres">
      <dgm:prSet presAssocID="{46F380B3-F90F-4B77-B531-4ED93B34AED4}" presName="thickLine" presStyleLbl="alignNode1" presStyleIdx="2" presStyleCnt="6" custLinFactNeighborX="1590" custLinFactNeighborY="-67363"/>
      <dgm:spPr/>
    </dgm:pt>
    <dgm:pt modelId="{88FB482E-B777-4A9D-878C-CA5A2E1BE9CB}" type="pres">
      <dgm:prSet presAssocID="{46F380B3-F90F-4B77-B531-4ED93B34AED4}" presName="horz1" presStyleCnt="0"/>
      <dgm:spPr/>
    </dgm:pt>
    <dgm:pt modelId="{34B64989-65A6-4740-A6D2-0CC6CA751C9F}" type="pres">
      <dgm:prSet presAssocID="{46F380B3-F90F-4B77-B531-4ED93B34AED4}" presName="tx1" presStyleLbl="revTx" presStyleIdx="2" presStyleCnt="6" custScaleY="79459"/>
      <dgm:spPr/>
    </dgm:pt>
    <dgm:pt modelId="{48002EE5-E9D5-46D1-8AEB-1D173477F629}" type="pres">
      <dgm:prSet presAssocID="{46F380B3-F90F-4B77-B531-4ED93B34AED4}" presName="vert1" presStyleCnt="0"/>
      <dgm:spPr/>
    </dgm:pt>
    <dgm:pt modelId="{2A89A639-DD45-4278-A2F2-DE1D8B81B80A}" type="pres">
      <dgm:prSet presAssocID="{53DE61ED-1324-466C-A0E1-47F691E64B59}" presName="thickLine" presStyleLbl="alignNode1" presStyleIdx="3" presStyleCnt="6"/>
      <dgm:spPr/>
    </dgm:pt>
    <dgm:pt modelId="{364B805A-E80E-448A-B3AD-2D1AD9666275}" type="pres">
      <dgm:prSet presAssocID="{53DE61ED-1324-466C-A0E1-47F691E64B59}" presName="horz1" presStyleCnt="0"/>
      <dgm:spPr/>
    </dgm:pt>
    <dgm:pt modelId="{2C33846E-0B08-4326-A1FD-1B6ED587B287}" type="pres">
      <dgm:prSet presAssocID="{53DE61ED-1324-466C-A0E1-47F691E64B59}" presName="tx1" presStyleLbl="revTx" presStyleIdx="3" presStyleCnt="6"/>
      <dgm:spPr/>
    </dgm:pt>
    <dgm:pt modelId="{79EB227D-15DC-4ED0-9D80-0C7F4232B54E}" type="pres">
      <dgm:prSet presAssocID="{53DE61ED-1324-466C-A0E1-47F691E64B59}" presName="vert1" presStyleCnt="0"/>
      <dgm:spPr/>
    </dgm:pt>
    <dgm:pt modelId="{08644A32-DD3F-481D-8FFF-416228FFDB59}" type="pres">
      <dgm:prSet presAssocID="{30439498-8FF9-4C06-9396-50BCB8BB7813}" presName="thickLine" presStyleLbl="alignNode1" presStyleIdx="4" presStyleCnt="6"/>
      <dgm:spPr/>
    </dgm:pt>
    <dgm:pt modelId="{02ED8DAA-48FE-4D31-9547-4CDF4A25F8E4}" type="pres">
      <dgm:prSet presAssocID="{30439498-8FF9-4C06-9396-50BCB8BB7813}" presName="horz1" presStyleCnt="0"/>
      <dgm:spPr/>
    </dgm:pt>
    <dgm:pt modelId="{F94658AD-1B58-4796-A848-ECF7744EFAF1}" type="pres">
      <dgm:prSet presAssocID="{30439498-8FF9-4C06-9396-50BCB8BB7813}" presName="tx1" presStyleLbl="revTx" presStyleIdx="4" presStyleCnt="6"/>
      <dgm:spPr/>
    </dgm:pt>
    <dgm:pt modelId="{65009D7A-1729-4510-947B-1B0A1017C3BA}" type="pres">
      <dgm:prSet presAssocID="{30439498-8FF9-4C06-9396-50BCB8BB7813}" presName="vert1" presStyleCnt="0"/>
      <dgm:spPr/>
    </dgm:pt>
    <dgm:pt modelId="{E1D52DCC-F4A0-4A2D-B064-00B39B46B552}" type="pres">
      <dgm:prSet presAssocID="{3911992F-8B61-4685-AB73-B18E5B4D0E0F}" presName="thickLine" presStyleLbl="alignNode1" presStyleIdx="5" presStyleCnt="6"/>
      <dgm:spPr/>
    </dgm:pt>
    <dgm:pt modelId="{18721682-E5CF-4333-9F2E-3FE462DA7F7B}" type="pres">
      <dgm:prSet presAssocID="{3911992F-8B61-4685-AB73-B18E5B4D0E0F}" presName="horz1" presStyleCnt="0"/>
      <dgm:spPr/>
    </dgm:pt>
    <dgm:pt modelId="{897145F0-15EC-4D69-9D18-8CA211F55189}" type="pres">
      <dgm:prSet presAssocID="{3911992F-8B61-4685-AB73-B18E5B4D0E0F}" presName="tx1" presStyleLbl="revTx" presStyleIdx="5" presStyleCnt="6"/>
      <dgm:spPr/>
    </dgm:pt>
    <dgm:pt modelId="{08E9FCE6-CA83-4E86-81DF-3B5F0E1B8804}" type="pres">
      <dgm:prSet presAssocID="{3911992F-8B61-4685-AB73-B18E5B4D0E0F}" presName="vert1" presStyleCnt="0"/>
      <dgm:spPr/>
    </dgm:pt>
  </dgm:ptLst>
  <dgm:cxnLst>
    <dgm:cxn modelId="{42CCCB0C-4C4D-4F16-8D39-7C2D9EBD7A2F}" srcId="{083A516F-4891-4616-A8D8-6078A741A16B}" destId="{46F380B3-F90F-4B77-B531-4ED93B34AED4}" srcOrd="2" destOrd="0" parTransId="{ABB6B487-2FA2-44C0-82E5-D90D259BE959}" sibTransId="{FE473AFD-F698-4006-A2AF-B8F12C963F3A}"/>
    <dgm:cxn modelId="{58998F0D-02D7-4ADA-9AF7-4C605992E301}" srcId="{083A516F-4891-4616-A8D8-6078A741A16B}" destId="{30439498-8FF9-4C06-9396-50BCB8BB7813}" srcOrd="4" destOrd="0" parTransId="{4619FFF8-2606-4064-8A6E-600FBC774780}" sibTransId="{16AC2B37-4ED1-4D6C-8FF6-D73C5AD92439}"/>
    <dgm:cxn modelId="{0D289715-748C-4C89-9A80-6348E33B8345}" srcId="{083A516F-4891-4616-A8D8-6078A741A16B}" destId="{53DE61ED-1324-466C-A0E1-47F691E64B59}" srcOrd="3" destOrd="0" parTransId="{43492E43-7D3B-4776-9F24-CD73B75E6E15}" sibTransId="{DF047458-A02E-4F5D-8AC7-F8AA017FE9AC}"/>
    <dgm:cxn modelId="{CA0C0766-4C67-41B7-B4B5-832B2AC87BD3}" type="presOf" srcId="{46F380B3-F90F-4B77-B531-4ED93B34AED4}" destId="{34B64989-65A6-4740-A6D2-0CC6CA751C9F}" srcOrd="0" destOrd="0" presId="urn:microsoft.com/office/officeart/2008/layout/LinedList"/>
    <dgm:cxn modelId="{B070124E-3862-4F5D-83E2-A14B529F7957}" type="presOf" srcId="{3911992F-8B61-4685-AB73-B18E5B4D0E0F}" destId="{897145F0-15EC-4D69-9D18-8CA211F55189}" srcOrd="0" destOrd="0" presId="urn:microsoft.com/office/officeart/2008/layout/LinedList"/>
    <dgm:cxn modelId="{27F8B053-167B-46DD-B214-2F4BBB3A4456}" type="presOf" srcId="{083A516F-4891-4616-A8D8-6078A741A16B}" destId="{FE811587-C303-48A4-930E-B0D391B7FFF2}" srcOrd="0" destOrd="0" presId="urn:microsoft.com/office/officeart/2008/layout/LinedList"/>
    <dgm:cxn modelId="{A69D6875-6BB8-4D35-9D61-BF9EDA547770}" type="presOf" srcId="{93B1CB63-9B1A-46B3-98E8-B03E86D94EE7}" destId="{C51AD156-191F-4600-BC8A-0F76E6094107}" srcOrd="0" destOrd="0" presId="urn:microsoft.com/office/officeart/2008/layout/LinedList"/>
    <dgm:cxn modelId="{7C429155-B0C3-4853-B708-58B927637FBA}" type="presOf" srcId="{30439498-8FF9-4C06-9396-50BCB8BB7813}" destId="{F94658AD-1B58-4796-A848-ECF7744EFAF1}" srcOrd="0" destOrd="0" presId="urn:microsoft.com/office/officeart/2008/layout/LinedList"/>
    <dgm:cxn modelId="{2C163379-8CE8-4381-8DE9-3E33C61520E6}" type="presOf" srcId="{F26A1641-07CA-47D9-B6E8-1973FA88E472}" destId="{BF8AED81-774E-40AD-841F-722BB3DEA1D8}" srcOrd="0" destOrd="0" presId="urn:microsoft.com/office/officeart/2008/layout/LinedList"/>
    <dgm:cxn modelId="{73C43989-3288-4BC9-A8CB-385C733E010F}" srcId="{083A516F-4891-4616-A8D8-6078A741A16B}" destId="{3911992F-8B61-4685-AB73-B18E5B4D0E0F}" srcOrd="5" destOrd="0" parTransId="{43AC9C6E-6CCF-4FE7-BE3B-88E376969A81}" sibTransId="{B83600C1-93E7-49C6-9ED5-6A56CC26C1C8}"/>
    <dgm:cxn modelId="{5E5A49A1-674E-40DF-AD4E-105E371F61FD}" srcId="{083A516F-4891-4616-A8D8-6078A741A16B}" destId="{93B1CB63-9B1A-46B3-98E8-B03E86D94EE7}" srcOrd="1" destOrd="0" parTransId="{4744E062-A0B9-4919-B482-9EE8F43011D3}" sibTransId="{E8EE00BA-B021-4B81-8197-89F5AF13260A}"/>
    <dgm:cxn modelId="{48C9A5BC-6A82-48ED-91E4-2EBDEF952C4E}" type="presOf" srcId="{53DE61ED-1324-466C-A0E1-47F691E64B59}" destId="{2C33846E-0B08-4326-A1FD-1B6ED587B287}" srcOrd="0" destOrd="0" presId="urn:microsoft.com/office/officeart/2008/layout/LinedList"/>
    <dgm:cxn modelId="{F84FA4EB-BA8C-4B7D-B99E-1830598F25A2}" srcId="{083A516F-4891-4616-A8D8-6078A741A16B}" destId="{F26A1641-07CA-47D9-B6E8-1973FA88E472}" srcOrd="0" destOrd="0" parTransId="{653D0703-0C4C-40F7-A4C8-2DB1F05B1B26}" sibTransId="{E64039D5-4513-48C8-9373-C5C93F399BDA}"/>
    <dgm:cxn modelId="{449856C8-A7D4-49BF-AFA1-4D5533193288}" type="presParOf" srcId="{FE811587-C303-48A4-930E-B0D391B7FFF2}" destId="{25C82569-02A4-4645-B5D4-79B86C3D9ED0}" srcOrd="0" destOrd="0" presId="urn:microsoft.com/office/officeart/2008/layout/LinedList"/>
    <dgm:cxn modelId="{447DB797-94B2-4ACE-BAC2-33858E4306E5}" type="presParOf" srcId="{FE811587-C303-48A4-930E-B0D391B7FFF2}" destId="{53470A82-6CB5-41D6-9CBC-9F6C47E2A4F4}" srcOrd="1" destOrd="0" presId="urn:microsoft.com/office/officeart/2008/layout/LinedList"/>
    <dgm:cxn modelId="{CB6491B9-63BA-4859-9758-E42567E57048}" type="presParOf" srcId="{53470A82-6CB5-41D6-9CBC-9F6C47E2A4F4}" destId="{BF8AED81-774E-40AD-841F-722BB3DEA1D8}" srcOrd="0" destOrd="0" presId="urn:microsoft.com/office/officeart/2008/layout/LinedList"/>
    <dgm:cxn modelId="{B54E68E5-8BB3-4369-8315-7ECE2A06876A}" type="presParOf" srcId="{53470A82-6CB5-41D6-9CBC-9F6C47E2A4F4}" destId="{1C76755C-2921-49E5-9C6E-9CEC7933165F}" srcOrd="1" destOrd="0" presId="urn:microsoft.com/office/officeart/2008/layout/LinedList"/>
    <dgm:cxn modelId="{878ADE1F-622D-4E8B-9277-386950C8E8A5}" type="presParOf" srcId="{FE811587-C303-48A4-930E-B0D391B7FFF2}" destId="{D20C946A-D649-4354-8C50-6A6294DB0E76}" srcOrd="2" destOrd="0" presId="urn:microsoft.com/office/officeart/2008/layout/LinedList"/>
    <dgm:cxn modelId="{D48190D5-9B09-47CF-9F86-A8F9A1BC3916}" type="presParOf" srcId="{FE811587-C303-48A4-930E-B0D391B7FFF2}" destId="{56CF4E43-1E38-4D89-BAB9-F0FB0A7BBA7D}" srcOrd="3" destOrd="0" presId="urn:microsoft.com/office/officeart/2008/layout/LinedList"/>
    <dgm:cxn modelId="{A63E3AF2-D10E-459F-9755-41CD8FE309D1}" type="presParOf" srcId="{56CF4E43-1E38-4D89-BAB9-F0FB0A7BBA7D}" destId="{C51AD156-191F-4600-BC8A-0F76E6094107}" srcOrd="0" destOrd="0" presId="urn:microsoft.com/office/officeart/2008/layout/LinedList"/>
    <dgm:cxn modelId="{2D862E5C-E8FE-4954-8053-1998C336E2D0}" type="presParOf" srcId="{56CF4E43-1E38-4D89-BAB9-F0FB0A7BBA7D}" destId="{CD26F04A-020C-411A-AE3C-5027D07E904A}" srcOrd="1" destOrd="0" presId="urn:microsoft.com/office/officeart/2008/layout/LinedList"/>
    <dgm:cxn modelId="{6447FAFB-395A-493D-B9CC-60730E271276}" type="presParOf" srcId="{FE811587-C303-48A4-930E-B0D391B7FFF2}" destId="{AAD147D4-07C3-4C95-B063-4B549A1AB409}" srcOrd="4" destOrd="0" presId="urn:microsoft.com/office/officeart/2008/layout/LinedList"/>
    <dgm:cxn modelId="{DF93CA4B-F461-43BB-A35B-36FF49253694}" type="presParOf" srcId="{FE811587-C303-48A4-930E-B0D391B7FFF2}" destId="{88FB482E-B777-4A9D-878C-CA5A2E1BE9CB}" srcOrd="5" destOrd="0" presId="urn:microsoft.com/office/officeart/2008/layout/LinedList"/>
    <dgm:cxn modelId="{29E02303-4DF1-4464-AAB0-9650D7CB1FA5}" type="presParOf" srcId="{88FB482E-B777-4A9D-878C-CA5A2E1BE9CB}" destId="{34B64989-65A6-4740-A6D2-0CC6CA751C9F}" srcOrd="0" destOrd="0" presId="urn:microsoft.com/office/officeart/2008/layout/LinedList"/>
    <dgm:cxn modelId="{450A6107-CACF-455A-A06B-4CBD29006B8D}" type="presParOf" srcId="{88FB482E-B777-4A9D-878C-CA5A2E1BE9CB}" destId="{48002EE5-E9D5-46D1-8AEB-1D173477F629}" srcOrd="1" destOrd="0" presId="urn:microsoft.com/office/officeart/2008/layout/LinedList"/>
    <dgm:cxn modelId="{29ACC04C-677A-4B44-92EF-B261E1D2E5C5}" type="presParOf" srcId="{FE811587-C303-48A4-930E-B0D391B7FFF2}" destId="{2A89A639-DD45-4278-A2F2-DE1D8B81B80A}" srcOrd="6" destOrd="0" presId="urn:microsoft.com/office/officeart/2008/layout/LinedList"/>
    <dgm:cxn modelId="{E8A6DC0C-1AF2-4A8C-9C96-8DD29933C7E8}" type="presParOf" srcId="{FE811587-C303-48A4-930E-B0D391B7FFF2}" destId="{364B805A-E80E-448A-B3AD-2D1AD9666275}" srcOrd="7" destOrd="0" presId="urn:microsoft.com/office/officeart/2008/layout/LinedList"/>
    <dgm:cxn modelId="{7092B0FA-7EF9-4251-B198-7766463C899B}" type="presParOf" srcId="{364B805A-E80E-448A-B3AD-2D1AD9666275}" destId="{2C33846E-0B08-4326-A1FD-1B6ED587B287}" srcOrd="0" destOrd="0" presId="urn:microsoft.com/office/officeart/2008/layout/LinedList"/>
    <dgm:cxn modelId="{BDFEDE96-95FD-4F86-B14D-C305C77A6558}" type="presParOf" srcId="{364B805A-E80E-448A-B3AD-2D1AD9666275}" destId="{79EB227D-15DC-4ED0-9D80-0C7F4232B54E}" srcOrd="1" destOrd="0" presId="urn:microsoft.com/office/officeart/2008/layout/LinedList"/>
    <dgm:cxn modelId="{03D19834-6B3B-4FA9-B6B6-407823E9BEDD}" type="presParOf" srcId="{FE811587-C303-48A4-930E-B0D391B7FFF2}" destId="{08644A32-DD3F-481D-8FFF-416228FFDB59}" srcOrd="8" destOrd="0" presId="urn:microsoft.com/office/officeart/2008/layout/LinedList"/>
    <dgm:cxn modelId="{6872A805-A2A4-40C0-B0BA-8FC31416FC6C}" type="presParOf" srcId="{FE811587-C303-48A4-930E-B0D391B7FFF2}" destId="{02ED8DAA-48FE-4D31-9547-4CDF4A25F8E4}" srcOrd="9" destOrd="0" presId="urn:microsoft.com/office/officeart/2008/layout/LinedList"/>
    <dgm:cxn modelId="{8C1BA930-1984-4857-9B4F-6C4CFD289C98}" type="presParOf" srcId="{02ED8DAA-48FE-4D31-9547-4CDF4A25F8E4}" destId="{F94658AD-1B58-4796-A848-ECF7744EFAF1}" srcOrd="0" destOrd="0" presId="urn:microsoft.com/office/officeart/2008/layout/LinedList"/>
    <dgm:cxn modelId="{B4BC2342-B3E4-4B9B-B851-0266789BB326}" type="presParOf" srcId="{02ED8DAA-48FE-4D31-9547-4CDF4A25F8E4}" destId="{65009D7A-1729-4510-947B-1B0A1017C3BA}" srcOrd="1" destOrd="0" presId="urn:microsoft.com/office/officeart/2008/layout/LinedList"/>
    <dgm:cxn modelId="{77111868-69A7-4E9D-891C-2AC495E817F4}" type="presParOf" srcId="{FE811587-C303-48A4-930E-B0D391B7FFF2}" destId="{E1D52DCC-F4A0-4A2D-B064-00B39B46B552}" srcOrd="10" destOrd="0" presId="urn:microsoft.com/office/officeart/2008/layout/LinedList"/>
    <dgm:cxn modelId="{2623FE80-6D5A-489A-83C2-52FEE073CDC2}" type="presParOf" srcId="{FE811587-C303-48A4-930E-B0D391B7FFF2}" destId="{18721682-E5CF-4333-9F2E-3FE462DA7F7B}" srcOrd="11" destOrd="0" presId="urn:microsoft.com/office/officeart/2008/layout/LinedList"/>
    <dgm:cxn modelId="{6EA936B1-9B98-45F5-BFC8-F26156A9FE3F}" type="presParOf" srcId="{18721682-E5CF-4333-9F2E-3FE462DA7F7B}" destId="{897145F0-15EC-4D69-9D18-8CA211F55189}" srcOrd="0" destOrd="0" presId="urn:microsoft.com/office/officeart/2008/layout/LinedList"/>
    <dgm:cxn modelId="{A0CCE5C7-8245-4C60-9DFB-CB1B942D6205}" type="presParOf" srcId="{18721682-E5CF-4333-9F2E-3FE462DA7F7B}" destId="{08E9FCE6-CA83-4E86-81DF-3B5F0E1B880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4E24E-0D13-4D64-B02C-7098A6FC775B}">
      <dsp:nvSpPr>
        <dsp:cNvPr id="0" name=""/>
        <dsp:cNvSpPr/>
      </dsp:nvSpPr>
      <dsp:spPr>
        <a:xfrm>
          <a:off x="0" y="93203"/>
          <a:ext cx="2824013" cy="16944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Evidencias del </a:t>
          </a:r>
          <a:r>
            <a:rPr lang="en-US" sz="2500" b="1" kern="1200" dirty="0" err="1"/>
            <a:t>bloque</a:t>
          </a:r>
          <a:r>
            <a:rPr lang="en-US" sz="2500" b="1" kern="1200" dirty="0"/>
            <a:t> II:</a:t>
          </a:r>
          <a:endParaRPr lang="en-US" sz="2500" kern="1200" dirty="0"/>
        </a:p>
      </dsp:txBody>
      <dsp:txXfrm>
        <a:off x="0" y="93203"/>
        <a:ext cx="2824013" cy="1694408"/>
      </dsp:txXfrm>
    </dsp:sp>
    <dsp:sp modelId="{BA21B8F4-FC91-463F-A3E2-C55876DF12F6}">
      <dsp:nvSpPr>
        <dsp:cNvPr id="0" name=""/>
        <dsp:cNvSpPr/>
      </dsp:nvSpPr>
      <dsp:spPr>
        <a:xfrm>
          <a:off x="3106414" y="93203"/>
          <a:ext cx="2824013" cy="16944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b="1" kern="1200" dirty="0"/>
            <a:t>1.Creación de un guión teatral. 15 al 18 de abril. 15%</a:t>
          </a:r>
          <a:endParaRPr lang="en-US" sz="2500" kern="1200" dirty="0"/>
        </a:p>
      </dsp:txBody>
      <dsp:txXfrm>
        <a:off x="3106414" y="93203"/>
        <a:ext cx="2824013" cy="1694408"/>
      </dsp:txXfrm>
    </dsp:sp>
    <dsp:sp modelId="{8543AEE3-B3F2-43F9-90B5-99A6C359CA9C}">
      <dsp:nvSpPr>
        <dsp:cNvPr id="0" name=""/>
        <dsp:cNvSpPr/>
      </dsp:nvSpPr>
      <dsp:spPr>
        <a:xfrm>
          <a:off x="6212829" y="93203"/>
          <a:ext cx="2824013" cy="16944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2. Revista digital. </a:t>
          </a:r>
          <a:r>
            <a:rPr lang="en-US" sz="2500" kern="1200" dirty="0" err="1"/>
            <a:t>Literatura</a:t>
          </a:r>
          <a:r>
            <a:rPr lang="en-US" sz="2500" kern="1200" dirty="0"/>
            <a:t> emocional. 4 de mayo. 15%</a:t>
          </a:r>
        </a:p>
      </dsp:txBody>
      <dsp:txXfrm>
        <a:off x="6212829" y="93203"/>
        <a:ext cx="2824013" cy="1694408"/>
      </dsp:txXfrm>
    </dsp:sp>
    <dsp:sp modelId="{0570E143-3D84-4FC2-ACE0-3B3A78BFBB25}">
      <dsp:nvSpPr>
        <dsp:cNvPr id="0" name=""/>
        <dsp:cNvSpPr/>
      </dsp:nvSpPr>
      <dsp:spPr>
        <a:xfrm>
          <a:off x="0" y="2060185"/>
          <a:ext cx="2824013" cy="16944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b="1" kern="1200" dirty="0"/>
            <a:t>3. Presentación de su obra creada. 4B y 4E. 29 de abril. 4A 30 de abril. 20%</a:t>
          </a:r>
          <a:endParaRPr lang="en-US" sz="2500" kern="1200" dirty="0"/>
        </a:p>
      </dsp:txBody>
      <dsp:txXfrm>
        <a:off x="0" y="2060185"/>
        <a:ext cx="2824013" cy="1694408"/>
      </dsp:txXfrm>
    </dsp:sp>
    <dsp:sp modelId="{015E32E2-BAFB-4A53-B07C-2E295346F113}">
      <dsp:nvSpPr>
        <dsp:cNvPr id="0" name=""/>
        <dsp:cNvSpPr/>
      </dsp:nvSpPr>
      <dsp:spPr>
        <a:xfrm>
          <a:off x="3106414" y="2070013"/>
          <a:ext cx="2824013" cy="16944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b="1" kern="1200" dirty="0"/>
            <a:t>4. Avance poesía coral. 6 de mayo 4B y 4E. 4A 7 de mayo. 20%</a:t>
          </a:r>
          <a:endParaRPr lang="en-US" sz="2500" kern="1200" dirty="0"/>
        </a:p>
      </dsp:txBody>
      <dsp:txXfrm>
        <a:off x="3106414" y="2070013"/>
        <a:ext cx="2824013" cy="1694408"/>
      </dsp:txXfrm>
    </dsp:sp>
    <dsp:sp modelId="{A28C60CC-324F-4669-BF27-794091D0E144}">
      <dsp:nvSpPr>
        <dsp:cNvPr id="0" name=""/>
        <dsp:cNvSpPr/>
      </dsp:nvSpPr>
      <dsp:spPr>
        <a:xfrm>
          <a:off x="6212829" y="2070013"/>
          <a:ext cx="2824013" cy="16944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b="1" kern="1200" dirty="0"/>
            <a:t>5. Examen del bloque II . 9 de mayo. 30%. Enlace al grupo. 20:30 hrs.</a:t>
          </a:r>
          <a:endParaRPr lang="en-US" sz="2500" kern="1200" dirty="0"/>
        </a:p>
      </dsp:txBody>
      <dsp:txXfrm>
        <a:off x="6212829" y="2070013"/>
        <a:ext cx="2824013" cy="16944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C82569-02A4-4645-B5D4-79B86C3D9ED0}">
      <dsp:nvSpPr>
        <dsp:cNvPr id="0" name=""/>
        <dsp:cNvSpPr/>
      </dsp:nvSpPr>
      <dsp:spPr>
        <a:xfrm>
          <a:off x="0" y="2550"/>
          <a:ext cx="453628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8AED81-774E-40AD-841F-722BB3DEA1D8}">
      <dsp:nvSpPr>
        <dsp:cNvPr id="0" name=""/>
        <dsp:cNvSpPr/>
      </dsp:nvSpPr>
      <dsp:spPr>
        <a:xfrm>
          <a:off x="0" y="2550"/>
          <a:ext cx="4536281" cy="717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Evidencias:</a:t>
          </a:r>
          <a:endParaRPr lang="en-US" sz="1800" kern="1200" dirty="0"/>
        </a:p>
      </dsp:txBody>
      <dsp:txXfrm>
        <a:off x="0" y="2550"/>
        <a:ext cx="4536281" cy="717439"/>
      </dsp:txXfrm>
    </dsp:sp>
    <dsp:sp modelId="{D20C946A-D649-4354-8C50-6A6294DB0E76}">
      <dsp:nvSpPr>
        <dsp:cNvPr id="0" name=""/>
        <dsp:cNvSpPr/>
      </dsp:nvSpPr>
      <dsp:spPr>
        <a:xfrm>
          <a:off x="0" y="560876"/>
          <a:ext cx="4536281" cy="0"/>
        </a:xfrm>
        <a:prstGeom prst="line">
          <a:avLst/>
        </a:prstGeom>
        <a:solidFill>
          <a:schemeClr val="accent2">
            <a:hueOff val="-622030"/>
            <a:satOff val="-3291"/>
            <a:lumOff val="-1255"/>
            <a:alphaOff val="0"/>
          </a:schemeClr>
        </a:solidFill>
        <a:ln w="19050" cap="rnd" cmpd="sng" algn="ctr">
          <a:solidFill>
            <a:schemeClr val="accent2">
              <a:hueOff val="-622030"/>
              <a:satOff val="-3291"/>
              <a:lumOff val="-1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1AD156-191F-4600-BC8A-0F76E6094107}">
      <dsp:nvSpPr>
        <dsp:cNvPr id="0" name=""/>
        <dsp:cNvSpPr/>
      </dsp:nvSpPr>
      <dsp:spPr>
        <a:xfrm>
          <a:off x="0" y="719990"/>
          <a:ext cx="4536281" cy="717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Bloque III y IV.</a:t>
          </a:r>
          <a:endParaRPr lang="en-US" sz="1800" kern="1200"/>
        </a:p>
      </dsp:txBody>
      <dsp:txXfrm>
        <a:off x="0" y="719990"/>
        <a:ext cx="4536281" cy="717439"/>
      </dsp:txXfrm>
    </dsp:sp>
    <dsp:sp modelId="{AAD147D4-07C3-4C95-B063-4B549A1AB409}">
      <dsp:nvSpPr>
        <dsp:cNvPr id="0" name=""/>
        <dsp:cNvSpPr/>
      </dsp:nvSpPr>
      <dsp:spPr>
        <a:xfrm>
          <a:off x="0" y="1053413"/>
          <a:ext cx="4536281" cy="0"/>
        </a:xfrm>
        <a:prstGeom prst="line">
          <a:avLst/>
        </a:prstGeom>
        <a:solidFill>
          <a:schemeClr val="accent2">
            <a:hueOff val="-1244059"/>
            <a:satOff val="-6581"/>
            <a:lumOff val="-2510"/>
            <a:alphaOff val="0"/>
          </a:schemeClr>
        </a:solidFill>
        <a:ln w="19050" cap="rnd" cmpd="sng" algn="ctr">
          <a:solidFill>
            <a:schemeClr val="accent2">
              <a:hueOff val="-1244059"/>
              <a:satOff val="-6581"/>
              <a:lumOff val="-2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B64989-65A6-4740-A6D2-0CC6CA751C9F}">
      <dsp:nvSpPr>
        <dsp:cNvPr id="0" name=""/>
        <dsp:cNvSpPr/>
      </dsp:nvSpPr>
      <dsp:spPr>
        <a:xfrm>
          <a:off x="0" y="1437430"/>
          <a:ext cx="4536281" cy="570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1.  Creación de tres ensayos.  23 de mayo. 30%</a:t>
          </a:r>
          <a:endParaRPr lang="en-US" sz="1800" kern="1200" dirty="0"/>
        </a:p>
      </dsp:txBody>
      <dsp:txXfrm>
        <a:off x="0" y="1437430"/>
        <a:ext cx="4536281" cy="570070"/>
      </dsp:txXfrm>
    </dsp:sp>
    <dsp:sp modelId="{2A89A639-DD45-4278-A2F2-DE1D8B81B80A}">
      <dsp:nvSpPr>
        <dsp:cNvPr id="0" name=""/>
        <dsp:cNvSpPr/>
      </dsp:nvSpPr>
      <dsp:spPr>
        <a:xfrm>
          <a:off x="0" y="2007500"/>
          <a:ext cx="4536281" cy="0"/>
        </a:xfrm>
        <a:prstGeom prst="line">
          <a:avLst/>
        </a:prstGeom>
        <a:solidFill>
          <a:schemeClr val="accent2">
            <a:hueOff val="-1866089"/>
            <a:satOff val="-9872"/>
            <a:lumOff val="-3764"/>
            <a:alphaOff val="0"/>
          </a:schemeClr>
        </a:solidFill>
        <a:ln w="19050" cap="rnd" cmpd="sng" algn="ctr">
          <a:solidFill>
            <a:schemeClr val="accent2">
              <a:hueOff val="-1866089"/>
              <a:satOff val="-9872"/>
              <a:lumOff val="-3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3846E-0B08-4326-A1FD-1B6ED587B287}">
      <dsp:nvSpPr>
        <dsp:cNvPr id="0" name=""/>
        <dsp:cNvSpPr/>
      </dsp:nvSpPr>
      <dsp:spPr>
        <a:xfrm>
          <a:off x="0" y="2007500"/>
          <a:ext cx="4536281" cy="717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2.  Creación y presentación de los formatos de la literatura emergente. 6 de junio. 20%</a:t>
          </a:r>
          <a:endParaRPr lang="en-US" sz="1800" kern="1200" dirty="0"/>
        </a:p>
      </dsp:txBody>
      <dsp:txXfrm>
        <a:off x="0" y="2007500"/>
        <a:ext cx="4536281" cy="717439"/>
      </dsp:txXfrm>
    </dsp:sp>
    <dsp:sp modelId="{08644A32-DD3F-481D-8FFF-416228FFDB59}">
      <dsp:nvSpPr>
        <dsp:cNvPr id="0" name=""/>
        <dsp:cNvSpPr/>
      </dsp:nvSpPr>
      <dsp:spPr>
        <a:xfrm>
          <a:off x="0" y="2724940"/>
          <a:ext cx="4536281" cy="0"/>
        </a:xfrm>
        <a:prstGeom prst="line">
          <a:avLst/>
        </a:prstGeom>
        <a:solidFill>
          <a:schemeClr val="accent2">
            <a:hueOff val="-2488118"/>
            <a:satOff val="-13162"/>
            <a:lumOff val="-5019"/>
            <a:alphaOff val="0"/>
          </a:schemeClr>
        </a:solidFill>
        <a:ln w="19050" cap="rnd" cmpd="sng" algn="ctr">
          <a:solidFill>
            <a:schemeClr val="accent2">
              <a:hueOff val="-2488118"/>
              <a:satOff val="-13162"/>
              <a:lumOff val="-50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4658AD-1B58-4796-A848-ECF7744EFAF1}">
      <dsp:nvSpPr>
        <dsp:cNvPr id="0" name=""/>
        <dsp:cNvSpPr/>
      </dsp:nvSpPr>
      <dsp:spPr>
        <a:xfrm>
          <a:off x="0" y="2724940"/>
          <a:ext cx="4536281" cy="717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3. Concurso de poesía coral. 30 de mayo. 30%</a:t>
          </a:r>
          <a:endParaRPr lang="en-US" sz="1800" kern="1200" dirty="0"/>
        </a:p>
      </dsp:txBody>
      <dsp:txXfrm>
        <a:off x="0" y="2724940"/>
        <a:ext cx="4536281" cy="717439"/>
      </dsp:txXfrm>
    </dsp:sp>
    <dsp:sp modelId="{E1D52DCC-F4A0-4A2D-B064-00B39B46B552}">
      <dsp:nvSpPr>
        <dsp:cNvPr id="0" name=""/>
        <dsp:cNvSpPr/>
      </dsp:nvSpPr>
      <dsp:spPr>
        <a:xfrm>
          <a:off x="0" y="3442380"/>
          <a:ext cx="4536281" cy="0"/>
        </a:xfrm>
        <a:prstGeom prst="line">
          <a:avLst/>
        </a:prstGeom>
        <a:solidFill>
          <a:schemeClr val="accent2">
            <a:hueOff val="-3110148"/>
            <a:satOff val="-16453"/>
            <a:lumOff val="-6274"/>
            <a:alphaOff val="0"/>
          </a:schemeClr>
        </a:solidFill>
        <a:ln w="19050" cap="rnd" cmpd="sng" algn="ctr">
          <a:solidFill>
            <a:schemeClr val="accent2">
              <a:hueOff val="-3110148"/>
              <a:satOff val="-16453"/>
              <a:lumOff val="-6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7145F0-15EC-4D69-9D18-8CA211F55189}">
      <dsp:nvSpPr>
        <dsp:cNvPr id="0" name=""/>
        <dsp:cNvSpPr/>
      </dsp:nvSpPr>
      <dsp:spPr>
        <a:xfrm>
          <a:off x="0" y="3442380"/>
          <a:ext cx="4536281" cy="717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4.Examen del bloque III y IV. 13 de junio. 20%. Enlace al grupo. 20:30 hrs.</a:t>
          </a:r>
          <a:endParaRPr lang="en-US" sz="1800" kern="1200" dirty="0"/>
        </a:p>
      </dsp:txBody>
      <dsp:txXfrm>
        <a:off x="0" y="3442380"/>
        <a:ext cx="4536281" cy="717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41662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1155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510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5768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3299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4825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r>
              <a:rPr lang="es-MX" dirty="0"/>
              <a:t>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8825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2795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7362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3950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3986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2049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6635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5776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6519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799" y="1473200"/>
            <a:ext cx="5398295" cy="1816098"/>
          </a:xfrm>
        </p:spPr>
        <p:txBody>
          <a:bodyPr anchor="b">
            <a:normAutofit/>
          </a:bodyPr>
          <a:lstStyle>
            <a:lvl1pPr algn="r">
              <a:defRPr sz="36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799" y="3289300"/>
            <a:ext cx="5398295" cy="1054100"/>
          </a:xfrm>
        </p:spPr>
        <p:txBody>
          <a:bodyPr anchor="t">
            <a:normAutofit/>
          </a:bodyPr>
          <a:lstStyle>
            <a:lvl1pPr marL="0" indent="0" algn="r">
              <a:buNone/>
              <a:defRPr sz="1350" cap="all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9419" y="4402932"/>
            <a:ext cx="1200150" cy="283369"/>
          </a:xfrm>
        </p:spPr>
        <p:txBody>
          <a:bodyPr/>
          <a:lstStyle/>
          <a:p>
            <a:fld id="{4AAD347D-5ACD-4C99-B74B-A9C85AD731AF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799" y="4402932"/>
            <a:ext cx="3670469" cy="28336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719" y="4402932"/>
            <a:ext cx="413375" cy="283369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0036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549649"/>
            <a:ext cx="759857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8701" y="699084"/>
            <a:ext cx="6569870" cy="2373732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3974702"/>
            <a:ext cx="7598570" cy="37028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5202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57201"/>
            <a:ext cx="7598570" cy="2343149"/>
          </a:xfrm>
        </p:spPr>
        <p:txBody>
          <a:bodyPr anchor="ctr">
            <a:normAutofit/>
          </a:bodyPr>
          <a:lstStyle>
            <a:lvl1pPr algn="l">
              <a:defRPr sz="2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3257550"/>
            <a:ext cx="7598571" cy="108585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3672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78400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6206" y="6175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01" y="457201"/>
            <a:ext cx="7162799" cy="20573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3406" y="2514600"/>
            <a:ext cx="7004388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99" y="3257550"/>
            <a:ext cx="7614275" cy="108585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2865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2481436"/>
            <a:ext cx="7598569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583036"/>
            <a:ext cx="7598570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1881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6" y="6175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1" y="457201"/>
            <a:ext cx="7162799" cy="20573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0" y="2914650"/>
            <a:ext cx="7601577" cy="6667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3581400"/>
            <a:ext cx="7601577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3768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57201"/>
            <a:ext cx="7598570" cy="20573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1" y="2628900"/>
            <a:ext cx="7598571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3257550"/>
            <a:ext cx="7598571" cy="10858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871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4351" y="457201"/>
            <a:ext cx="7598569" cy="10922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533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4006" y="457200"/>
            <a:ext cx="1618914" cy="38862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457200"/>
            <a:ext cx="5874087" cy="38862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1565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8205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4488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481436"/>
            <a:ext cx="7598570" cy="1101600"/>
          </a:xfrm>
        </p:spPr>
        <p:txBody>
          <a:bodyPr anchor="b"/>
          <a:lstStyle>
            <a:lvl1pPr algn="l">
              <a:defRPr sz="3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3583036"/>
            <a:ext cx="759857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 cap="all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1724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1606550"/>
            <a:ext cx="3746501" cy="2736851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6421" y="1606551"/>
            <a:ext cx="3746499" cy="273685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526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2" y="1663700"/>
            <a:ext cx="353179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152651"/>
            <a:ext cx="3747692" cy="219074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3" y="1670050"/>
            <a:ext cx="354211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67612" y="2152651"/>
            <a:ext cx="3746501" cy="219074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9999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1329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8337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55750"/>
            <a:ext cx="2760664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1" y="457201"/>
            <a:ext cx="4626770" cy="38862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584450"/>
            <a:ext cx="2760664" cy="13716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6454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200150"/>
            <a:ext cx="4623490" cy="10287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2190" y="685800"/>
            <a:ext cx="2460731" cy="3429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228850"/>
            <a:ext cx="4623490" cy="13716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6063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audio" Target="../media/audio1.wav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457201"/>
            <a:ext cx="7598569" cy="1092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1606551"/>
            <a:ext cx="7598569" cy="2736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2245" y="4402932"/>
            <a:ext cx="1200150" cy="283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AD347D-5ACD-4C99-B74B-A9C85AD731AF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4402932"/>
            <a:ext cx="5870744" cy="283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9546" y="4402932"/>
            <a:ext cx="413375" cy="283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98518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  <p:sldLayoutId id="2147483969" r:id="rId17"/>
    <p:sldLayoutId id="2147483970" r:id="rId1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20" name="bomb.wav"/>
          </p:stSnd>
        </p:sndAc>
      </p:transition>
    </mc:Choice>
    <mc:Fallback xmlns="">
      <p:transition spd="slow">
        <p:fade/>
        <p:sndAc>
          <p:stSnd>
            <p:snd r:embed="rId21" name="bomb.wav"/>
          </p:stSnd>
        </p:sndAc>
      </p:transition>
    </mc:Fallback>
  </mc:AlternateConten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audio" Target="../media/audio1.wav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diagramData" Target="../diagrams/data2.xml"/><Relationship Id="rId11" Type="http://schemas.openxmlformats.org/officeDocument/2006/relationships/audio" Target="../media/audio1.wav"/><Relationship Id="rId5" Type="http://schemas.openxmlformats.org/officeDocument/2006/relationships/image" Target="../media/image2.png"/><Relationship Id="rId10" Type="http://schemas.microsoft.com/office/2007/relationships/diagramDrawing" Target="../diagrams/drawing2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adelenguajeycomunicacion.weebly.com/recursos-de-literatura-ii.html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1.wav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1.wav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g"/><Relationship Id="rId5" Type="http://schemas.openxmlformats.org/officeDocument/2006/relationships/image" Target="../media/image6.gif"/><Relationship Id="rId4" Type="http://schemas.openxmlformats.org/officeDocument/2006/relationships/hyperlink" Target="https://academiadelenguajeycomunicacion.weebly.com/uploads/1/9/7/9/19799791/estilos_de_aprendizaje_cuestionario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01670" y="303498"/>
            <a:ext cx="5940660" cy="918102"/>
          </a:xfrm>
          <a:solidFill>
            <a:srgbClr val="FF0000"/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ctr"/>
            <a:r>
              <a:rPr lang="es-MX" sz="2700" dirty="0">
                <a:solidFill>
                  <a:schemeClr val="bg1"/>
                </a:solidFill>
              </a:rPr>
              <a:t>Encuadre semestre 2024-A</a:t>
            </a:r>
            <a:br>
              <a:rPr lang="es-MX" sz="2700" dirty="0">
                <a:solidFill>
                  <a:schemeClr val="bg1"/>
                </a:solidFill>
              </a:rPr>
            </a:br>
            <a:r>
              <a:rPr lang="es-MX" sz="2700" dirty="0">
                <a:solidFill>
                  <a:schemeClr val="bg1"/>
                </a:solidFill>
              </a:rPr>
              <a:t>LITERATURA </a:t>
            </a:r>
            <a:r>
              <a:rPr lang="es-MX" sz="2700" dirty="0">
                <a:solidFill>
                  <a:schemeClr val="bg1"/>
                </a:solidFill>
                <a:latin typeface="Algerian" pitchFamily="82" charset="0"/>
              </a:rPr>
              <a:t> II</a:t>
            </a: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1871700" y="1329612"/>
            <a:ext cx="5022558" cy="131445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s-MX" sz="1500" u="sng" dirty="0">
                <a:solidFill>
                  <a:schemeClr val="tx1"/>
                </a:solidFill>
              </a:rPr>
              <a:t>Objetivo:</a:t>
            </a:r>
          </a:p>
          <a:p>
            <a:pPr algn="ctr"/>
            <a:r>
              <a:rPr lang="es-MX" sz="1500" dirty="0">
                <a:solidFill>
                  <a:schemeClr val="tx1"/>
                </a:solidFill>
              </a:rPr>
              <a:t>Reconocerá los aspectos del encuadre mediante el diálogo con la finalidad de mejorar su desempeño académico en el curso</a:t>
            </a:r>
            <a:r>
              <a:rPr lang="es-MX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Shape 68" descr="encuadre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4907" y="2733768"/>
            <a:ext cx="1458162" cy="10261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3 Subtítulo"/>
          <p:cNvSpPr txBox="1">
            <a:spLocks/>
          </p:cNvSpPr>
          <p:nvPr/>
        </p:nvSpPr>
        <p:spPr>
          <a:xfrm>
            <a:off x="1979712" y="3867894"/>
            <a:ext cx="5130570" cy="756084"/>
          </a:xfrm>
          <a:prstGeom prst="rect">
            <a:avLst/>
          </a:prstGeom>
          <a:solidFill>
            <a:srgbClr val="92D050"/>
          </a:solidFill>
        </p:spPr>
        <p:txBody>
          <a:bodyPr vert="horz" lIns="68580" tIns="6858" rIns="68580" bIns="3429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500" cap="none" dirty="0">
                <a:latin typeface="Arial" pitchFamily="34" charset="0"/>
                <a:cs typeface="Arial" pitchFamily="34" charset="0"/>
              </a:rPr>
              <a:t>Profa. Araceli Martínez Parada</a:t>
            </a:r>
          </a:p>
          <a:p>
            <a:pPr algn="ctr"/>
            <a:r>
              <a:rPr lang="es-MX" sz="1500" cap="none" dirty="0">
                <a:latin typeface="Arial" pitchFamily="34" charset="0"/>
                <a:cs typeface="Arial" pitchFamily="34" charset="0"/>
              </a:rPr>
              <a:t>correo: p26araceligrupos@gmail.com.</a:t>
            </a:r>
          </a:p>
          <a:p>
            <a:r>
              <a:rPr lang="es-MX" sz="1500" cap="none" dirty="0">
                <a:latin typeface="Arial" pitchFamily="34" charset="0"/>
                <a:cs typeface="Arial" pitchFamily="34" charset="0"/>
              </a:rPr>
              <a:t>Teléfono celular: 2221937088</a:t>
            </a:r>
          </a:p>
          <a:p>
            <a:pPr algn="ctr"/>
            <a:endParaRPr lang="es-MX" sz="1500" cap="none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1050" dirty="0"/>
          </a:p>
        </p:txBody>
      </p:sp>
    </p:spTree>
    <p:extLst>
      <p:ext uri="{BB962C8B-B14F-4D97-AF65-F5344CB8AC3E}">
        <p14:creationId xmlns:p14="http://schemas.microsoft.com/office/powerpoint/2010/main" val="2329714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1" y="0"/>
            <a:ext cx="9051532" cy="8848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EB008B"/>
                </a:solidFill>
              </a:rPr>
              <a:t>Presentación del programa Literatura II</a:t>
            </a:r>
            <a:endParaRPr dirty="0">
              <a:solidFill>
                <a:srgbClr val="EB008B"/>
              </a:solidFill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565079"/>
            <a:ext cx="8229600" cy="44258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b="1">
                <a:solidFill>
                  <a:srgbClr val="0000FF"/>
                </a:solidFill>
              </a:rPr>
              <a:t>Vive la lectura</a:t>
            </a:r>
            <a:endParaRPr sz="1200" b="1">
              <a:solidFill>
                <a:srgbClr val="0000FF"/>
              </a:solidFill>
            </a:endParaRPr>
          </a:p>
        </p:txBody>
      </p:sp>
      <p:graphicFrame>
        <p:nvGraphicFramePr>
          <p:cNvPr id="118" name="Shape 118"/>
          <p:cNvGraphicFramePr/>
          <p:nvPr>
            <p:extLst>
              <p:ext uri="{D42A27DB-BD31-4B8C-83A1-F6EECF244321}">
                <p14:modId xmlns:p14="http://schemas.microsoft.com/office/powerpoint/2010/main" val="2387873508"/>
              </p:ext>
            </p:extLst>
          </p:nvPr>
        </p:nvGraphicFramePr>
        <p:xfrm>
          <a:off x="457200" y="914400"/>
          <a:ext cx="8594332" cy="4168080"/>
        </p:xfrm>
        <a:graphic>
          <a:graphicData uri="http://schemas.openxmlformats.org/drawingml/2006/table">
            <a:tbl>
              <a:tblPr>
                <a:noFill/>
                <a:tableStyleId>{DEC45076-2D95-4E43-917B-807099BD42D2}</a:tableStyleId>
              </a:tblPr>
              <a:tblGrid>
                <a:gridCol w="2148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8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8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85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316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Bloques</a:t>
                      </a:r>
                      <a:endParaRPr b="1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0000"/>
                          </a:solidFill>
                        </a:rPr>
                        <a:t>Objetos de Aprendizaje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   Recursos didácticos</a:t>
                      </a:r>
                      <a:endParaRPr b="1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0000"/>
                          </a:solidFill>
                        </a:rPr>
                        <a:t>Evidencias de desempeño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179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accent2"/>
                          </a:solidFill>
                        </a:rPr>
                        <a:t>Bloque II</a:t>
                      </a: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accent2"/>
                          </a:solidFill>
                        </a:rPr>
                        <a:t>“Del teatro antiguo al contemporáneo</a:t>
                      </a:r>
                      <a:r>
                        <a:rPr lang="en" baseline="0" dirty="0">
                          <a:solidFill>
                            <a:schemeClr val="accent2"/>
                          </a:solidFill>
                        </a:rPr>
                        <a:t>”</a:t>
                      </a:r>
                      <a:endParaRPr dirty="0">
                        <a:solidFill>
                          <a:schemeClr val="accent2"/>
                        </a:solidFill>
                      </a:endParaRPr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</a:rPr>
                        <a:t>Orígenes del teatro</a:t>
                      </a:r>
                    </a:p>
                    <a:p>
                      <a:pPr marL="17145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</a:rPr>
                        <a:t>•	Subgéneros dramáticos: Tragedia	</a:t>
                      </a:r>
                    </a:p>
                    <a:p>
                      <a:pPr marL="171450" lvl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</a:rPr>
                        <a:t>Comedia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</a:rPr>
                        <a:t>•	Drama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</a:rPr>
                        <a:t>Elementos de la representación escénica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</a:rPr>
                        <a:t>Guión: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</a:rPr>
                        <a:t>•	</a:t>
                      </a:r>
                      <a:r>
                        <a:rPr lang="es-MX" sz="900" b="1" dirty="0">
                          <a:solidFill>
                            <a:schemeClr val="tx1"/>
                          </a:solidFill>
                        </a:rPr>
                        <a:t>Modalidad discursiva.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b="1" dirty="0">
                          <a:solidFill>
                            <a:schemeClr val="tx1"/>
                          </a:solidFill>
                        </a:rPr>
                        <a:t>•	Aparte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b="1" dirty="0">
                          <a:solidFill>
                            <a:schemeClr val="tx1"/>
                          </a:solidFill>
                        </a:rPr>
                        <a:t>•	Trama.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b="1" dirty="0">
                          <a:solidFill>
                            <a:schemeClr val="tx1"/>
                          </a:solidFill>
                        </a:rPr>
                        <a:t>•	Espacio.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b="1" dirty="0">
                          <a:solidFill>
                            <a:schemeClr val="tx1"/>
                          </a:solidFill>
                        </a:rPr>
                        <a:t>•	Tiempo.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b="1" dirty="0">
                          <a:solidFill>
                            <a:schemeClr val="tx1"/>
                          </a:solidFill>
                        </a:rPr>
                        <a:t>•	Personajes.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b="1" dirty="0">
                          <a:solidFill>
                            <a:schemeClr val="tx1"/>
                          </a:solidFill>
                        </a:rPr>
                        <a:t>Estructura externa: Acto, cuadro y escena.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b="1" dirty="0">
                          <a:solidFill>
                            <a:schemeClr val="tx1"/>
                          </a:solidFill>
                        </a:rPr>
                        <a:t>Estructura interna: Situación inicial, desarrollo, clímax, </a:t>
                      </a:r>
                      <a:r>
                        <a:rPr lang="es-MX" sz="1000" b="1" dirty="0">
                          <a:solidFill>
                            <a:schemeClr val="tx1"/>
                          </a:solidFill>
                        </a:rPr>
                        <a:t>ruptura y desenlace.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b="1" dirty="0">
                          <a:solidFill>
                            <a:schemeClr val="tx1"/>
                          </a:solidFill>
                        </a:rPr>
                        <a:t>Tendencias actuales del teatro: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900" b="1" dirty="0">
                          <a:solidFill>
                            <a:schemeClr val="tx1"/>
                          </a:solidFill>
                        </a:rPr>
                        <a:t>Absurdo, pobre, negro, performance y otros.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MX" b="1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bg1"/>
                          </a:solidFill>
                        </a:rPr>
                        <a:t>Libro de texto,  weebly, blog, antología de obras dramáticas.</a:t>
                      </a:r>
                      <a:endParaRPr b="1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</a:rPr>
                        <a:t>Criterios de evaluación.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576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3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1" y="0"/>
            <a:ext cx="9051532" cy="8848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EB008B"/>
                </a:solidFill>
              </a:rPr>
              <a:t>Presentación del programa Literatura II</a:t>
            </a:r>
            <a:endParaRPr dirty="0">
              <a:solidFill>
                <a:srgbClr val="EB008B"/>
              </a:solidFill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554804"/>
            <a:ext cx="8229600" cy="44360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b="1">
                <a:solidFill>
                  <a:srgbClr val="0000FF"/>
                </a:solidFill>
              </a:rPr>
              <a:t>Vive la lectura</a:t>
            </a:r>
            <a:endParaRPr sz="1200" b="1">
              <a:solidFill>
                <a:srgbClr val="0000FF"/>
              </a:solidFill>
            </a:endParaRPr>
          </a:p>
        </p:txBody>
      </p:sp>
      <p:graphicFrame>
        <p:nvGraphicFramePr>
          <p:cNvPr id="118" name="Shape 118"/>
          <p:cNvGraphicFramePr/>
          <p:nvPr>
            <p:extLst>
              <p:ext uri="{D42A27DB-BD31-4B8C-83A1-F6EECF244321}">
                <p14:modId xmlns:p14="http://schemas.microsoft.com/office/powerpoint/2010/main" val="2854439908"/>
              </p:ext>
            </p:extLst>
          </p:nvPr>
        </p:nvGraphicFramePr>
        <p:xfrm>
          <a:off x="2" y="863030"/>
          <a:ext cx="9143996" cy="3859884"/>
        </p:xfrm>
        <a:graphic>
          <a:graphicData uri="http://schemas.openxmlformats.org/drawingml/2006/table">
            <a:tbl>
              <a:tblPr>
                <a:noFill/>
                <a:tableStyleId>{DEC45076-2D95-4E43-917B-807099BD42D2}</a:tableStyleId>
              </a:tblPr>
              <a:tblGrid>
                <a:gridCol w="2285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5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5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5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6174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Bloques</a:t>
                      </a:r>
                      <a:endParaRPr b="1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0000"/>
                          </a:solidFill>
                        </a:rPr>
                        <a:t>Objetos de Aprendizaje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   Recursos didácticos</a:t>
                      </a:r>
                      <a:endParaRPr b="1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0000"/>
                          </a:solidFill>
                        </a:rPr>
                        <a:t>Evidencias de desempeño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4421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accent2"/>
                          </a:solidFill>
                        </a:rPr>
                        <a:t>Bloque III</a:t>
                      </a: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accent2"/>
                          </a:solidFill>
                        </a:rPr>
                        <a:t>“ Ensayo literario”</a:t>
                      </a:r>
                      <a:endParaRPr dirty="0">
                        <a:solidFill>
                          <a:schemeClr val="accent2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>
                          <a:solidFill>
                            <a:schemeClr val="bg1"/>
                          </a:solidFill>
                        </a:rPr>
                        <a:t></a:t>
                      </a:r>
                      <a:r>
                        <a:rPr lang="es-MX" sz="1200" b="1" dirty="0">
                          <a:solidFill>
                            <a:schemeClr val="bg1"/>
                          </a:solidFill>
                        </a:rPr>
                        <a:t>	</a:t>
                      </a:r>
                      <a:r>
                        <a:rPr lang="es-MX" sz="1200" b="1" dirty="0">
                          <a:solidFill>
                            <a:schemeClr val="tx1"/>
                          </a:solidFill>
                        </a:rPr>
                        <a:t>Origen y desarrollo del ensayo literario.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</a:rPr>
                        <a:t>	Características del ensayo literario: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</a:rPr>
                        <a:t>Subjetividad, carácter dialogal, digresiones, temática libre, estructura no rígida.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</a:rPr>
                        <a:t>    • Representantes del ensayo literario contemporáneo: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</a:rPr>
                        <a:t>         Alfonso Reyes, Octavio Paz, Jorge Luis Borges, Carlos Monsiváis, entre otras personas</a:t>
                      </a:r>
                      <a:r>
                        <a:rPr lang="es-MX" sz="10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MX" sz="1000" b="1" dirty="0">
                        <a:solidFill>
                          <a:schemeClr val="bg1"/>
                        </a:solidFill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MX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bg1"/>
                          </a:solidFill>
                        </a:rPr>
                        <a:t>Libro de texto, weebly, blog y antología de ensayos.</a:t>
                      </a:r>
                      <a:endParaRPr b="1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>
                          <a:solidFill>
                            <a:schemeClr val="bg1"/>
                          </a:solidFill>
                        </a:rPr>
                        <a:t>Criterios de evaluación</a:t>
                      </a:r>
                      <a:endParaRPr b="1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848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3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1" y="0"/>
            <a:ext cx="9051532" cy="8848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EB008B"/>
                </a:solidFill>
              </a:rPr>
              <a:t>Presentación del programa Literatura II</a:t>
            </a:r>
            <a:endParaRPr dirty="0">
              <a:solidFill>
                <a:srgbClr val="EB008B"/>
              </a:solidFill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554804"/>
            <a:ext cx="8229600" cy="44360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b="1">
                <a:solidFill>
                  <a:srgbClr val="0000FF"/>
                </a:solidFill>
              </a:rPr>
              <a:t>Vive la lectura</a:t>
            </a:r>
            <a:endParaRPr sz="1200" b="1">
              <a:solidFill>
                <a:srgbClr val="0000FF"/>
              </a:solidFill>
            </a:endParaRPr>
          </a:p>
        </p:txBody>
      </p:sp>
      <p:graphicFrame>
        <p:nvGraphicFramePr>
          <p:cNvPr id="118" name="Shape 118"/>
          <p:cNvGraphicFramePr/>
          <p:nvPr>
            <p:extLst>
              <p:ext uri="{D42A27DB-BD31-4B8C-83A1-F6EECF244321}">
                <p14:modId xmlns:p14="http://schemas.microsoft.com/office/powerpoint/2010/main" val="157717908"/>
              </p:ext>
            </p:extLst>
          </p:nvPr>
        </p:nvGraphicFramePr>
        <p:xfrm>
          <a:off x="2" y="863030"/>
          <a:ext cx="9143996" cy="3730595"/>
        </p:xfrm>
        <a:graphic>
          <a:graphicData uri="http://schemas.openxmlformats.org/drawingml/2006/table">
            <a:tbl>
              <a:tblPr>
                <a:noFill/>
                <a:tableStyleId>{DEC45076-2D95-4E43-917B-807099BD42D2}</a:tableStyleId>
              </a:tblPr>
              <a:tblGrid>
                <a:gridCol w="2285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5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5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5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6174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Bloques</a:t>
                      </a:r>
                      <a:endParaRPr b="1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0000"/>
                          </a:solidFill>
                        </a:rPr>
                        <a:t>Objetos de Aprendizaje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   Recursos didácticos</a:t>
                      </a:r>
                      <a:endParaRPr b="1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0000"/>
                          </a:solidFill>
                        </a:rPr>
                        <a:t>Evidencias de desempeño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4421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accent2"/>
                          </a:solidFill>
                        </a:rPr>
                        <a:t>Bloque IV</a:t>
                      </a: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accent2"/>
                          </a:solidFill>
                        </a:rPr>
                        <a:t>“ Nuevos escenarios de</a:t>
                      </a:r>
                      <a:r>
                        <a:rPr lang="en" baseline="0" dirty="0">
                          <a:solidFill>
                            <a:schemeClr val="accent2"/>
                          </a:solidFill>
                        </a:rPr>
                        <a:t> la literatura</a:t>
                      </a:r>
                      <a:r>
                        <a:rPr lang="en" dirty="0">
                          <a:solidFill>
                            <a:schemeClr val="accent2"/>
                          </a:solidFill>
                        </a:rPr>
                        <a:t>” ( Literatura  emergente).</a:t>
                      </a:r>
                      <a:endParaRPr dirty="0">
                        <a:solidFill>
                          <a:schemeClr val="accent2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</a:rPr>
                        <a:t>	</a:t>
                      </a:r>
                      <a:r>
                        <a:rPr lang="es-MX" sz="1200" b="1" dirty="0">
                          <a:solidFill>
                            <a:schemeClr val="bg1"/>
                          </a:solidFill>
                        </a:rPr>
                        <a:t>Diferentes formatos de la literatura: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</a:rPr>
                        <a:t>          Historieta o comic, novela gráfica, redes sociales en la producción y recepción de la literatura, poesía virtual, entre otras propuestas.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MX" sz="1000" b="1" dirty="0">
                        <a:solidFill>
                          <a:schemeClr val="bg1"/>
                        </a:solidFill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MX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bg1"/>
                          </a:solidFill>
                        </a:rPr>
                        <a:t>Libro de texto, weebly, blog y álbum de formatos de la literatura  emergente.</a:t>
                      </a:r>
                      <a:endParaRPr b="1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bg1"/>
                          </a:solidFill>
                        </a:rPr>
                        <a:t>Criterios de evaluación.</a:t>
                      </a:r>
                      <a:endParaRPr b="1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656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3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0" y="71438"/>
            <a:ext cx="8708231" cy="9919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Metodología de trabajo, Acuerdos y Organización</a:t>
            </a:r>
            <a:endParaRPr sz="3000" dirty="0"/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457200" y="1221498"/>
            <a:ext cx="8193881" cy="36090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    </a:t>
            </a:r>
            <a:endParaRPr dirty="0"/>
          </a:p>
        </p:txBody>
      </p:sp>
      <p:sp>
        <p:nvSpPr>
          <p:cNvPr id="211" name="Shape 211"/>
          <p:cNvSpPr/>
          <p:nvPr/>
        </p:nvSpPr>
        <p:spPr>
          <a:xfrm>
            <a:off x="113017" y="1063375"/>
            <a:ext cx="3993083" cy="3609000"/>
          </a:xfrm>
          <a:prstGeom prst="smileyFace">
            <a:avLst>
              <a:gd name="adj" fmla="val 4653"/>
            </a:avLst>
          </a:prstGeom>
          <a:solidFill>
            <a:srgbClr val="EA999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85200C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85200C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85200C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85200C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85200C"/>
                </a:solidFill>
              </a:rPr>
              <a:t>Tipos o formas de evaluación:</a:t>
            </a:r>
            <a:endParaRPr sz="2400" dirty="0">
              <a:solidFill>
                <a:srgbClr val="85200C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85200C"/>
                </a:solidFill>
              </a:rPr>
              <a:t>-</a:t>
            </a:r>
            <a:r>
              <a:rPr lang="en" sz="2400" b="1" dirty="0">
                <a:solidFill>
                  <a:srgbClr val="2890DA"/>
                </a:solidFill>
              </a:rPr>
              <a:t>Diagnóstica</a:t>
            </a:r>
            <a:endParaRPr sz="2400" b="1" dirty="0">
              <a:solidFill>
                <a:srgbClr val="2890DA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2890DA"/>
                </a:solidFill>
              </a:rPr>
              <a:t>- Formativa</a:t>
            </a:r>
            <a:endParaRPr sz="2400" b="1" dirty="0">
              <a:solidFill>
                <a:srgbClr val="2890DA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2890DA"/>
                </a:solidFill>
              </a:rPr>
              <a:t>- Sumativa</a:t>
            </a:r>
            <a:endParaRPr sz="2400" b="1" dirty="0">
              <a:solidFill>
                <a:srgbClr val="2890DA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E06666"/>
              </a:solidFill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4242318" y="1393371"/>
            <a:ext cx="4633525" cy="3538634"/>
          </a:xfrm>
          <a:prstGeom prst="heart">
            <a:avLst/>
          </a:prstGeom>
          <a:solidFill>
            <a:srgbClr val="9900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accent2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B050"/>
                </a:solidFill>
              </a:rPr>
              <a:t>Acciones o tipos de evaluación según el agente:</a:t>
            </a:r>
            <a:endParaRPr sz="2400" b="1" dirty="0">
              <a:solidFill>
                <a:srgbClr val="00B05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90DA"/>
                </a:solidFill>
              </a:rPr>
              <a:t>-</a:t>
            </a:r>
            <a:r>
              <a:rPr lang="en" b="1" dirty="0">
                <a:solidFill>
                  <a:schemeClr val="lt1"/>
                </a:solidFill>
              </a:rPr>
              <a:t>Evaluación y heteroevaluación (Docente)</a:t>
            </a:r>
            <a:endParaRPr b="1" dirty="0">
              <a:solidFill>
                <a:schemeClr val="l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</a:rPr>
              <a:t>- Coevaluación ( entre pares)</a:t>
            </a:r>
            <a:endParaRPr b="1" dirty="0">
              <a:solidFill>
                <a:schemeClr val="l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</a:rPr>
              <a:t>-Autoevaluación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</a:rPr>
              <a:t>         ( reflexión   individual).</a:t>
            </a:r>
            <a:endParaRPr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3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/>
        </a:blip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Picture 264">
            <a:extLst>
              <a:ext uri="{FF2B5EF4-FFF2-40B4-BE49-F238E27FC236}">
                <a16:creationId xmlns:a16="http://schemas.microsoft.com/office/drawing/2014/main" id="{A17F7527-5AC0-479A-B79F-9CF463410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5142160"/>
          </a:xfrm>
          <a:prstGeom prst="rect">
            <a:avLst/>
          </a:prstGeom>
        </p:spPr>
      </p:pic>
      <p:sp useBgFill="1">
        <p:nvSpPr>
          <p:cNvPr id="267" name="Rectangle 266">
            <a:extLst>
              <a:ext uri="{FF2B5EF4-FFF2-40B4-BE49-F238E27FC236}">
                <a16:creationId xmlns:a16="http://schemas.microsoft.com/office/drawing/2014/main" id="{50E53EDA-3B94-4F6B-9E86-D3BB9EBB9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514349" y="862557"/>
            <a:ext cx="2744542" cy="341838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r" defTabSz="457200">
              <a:spcBef>
                <a:spcPct val="0"/>
              </a:spcBef>
              <a:spcAft>
                <a:spcPts val="0"/>
              </a:spcAft>
            </a:pPr>
            <a:r>
              <a:rPr lang="en-US" sz="3600" dirty="0" err="1"/>
              <a:t>Criterios</a:t>
            </a:r>
            <a:r>
              <a:rPr lang="en-US" sz="3600" dirty="0"/>
              <a:t> de </a:t>
            </a:r>
            <a:r>
              <a:rPr lang="en-US" sz="3600" dirty="0" err="1"/>
              <a:t>Evaluación</a:t>
            </a:r>
            <a:endParaRPr lang="en-US" sz="3600" dirty="0"/>
          </a:p>
          <a:p>
            <a:pPr marL="0" lvl="0" indent="0" algn="r" defTabSz="457200">
              <a:spcBef>
                <a:spcPct val="0"/>
              </a:spcBef>
              <a:spcAft>
                <a:spcPts val="0"/>
              </a:spcAft>
            </a:pPr>
            <a:r>
              <a:rPr lang="en-US" sz="3600" dirty="0"/>
              <a:t>1° </a:t>
            </a:r>
            <a:r>
              <a:rPr lang="en-US" sz="3600" dirty="0" err="1"/>
              <a:t>Periodo</a:t>
            </a:r>
            <a:endParaRPr lang="en-US" sz="3600" dirty="0"/>
          </a:p>
          <a:p>
            <a:pPr marL="0" lvl="0" indent="0" algn="r" defTabSz="457200">
              <a:spcBef>
                <a:spcPct val="0"/>
              </a:spcBef>
              <a:spcAft>
                <a:spcPts val="0"/>
              </a:spcAft>
            </a:pPr>
            <a:r>
              <a:rPr lang="en-US" sz="3600" dirty="0" err="1"/>
              <a:t>Literatura</a:t>
            </a:r>
            <a:r>
              <a:rPr lang="en-US" sz="3600" dirty="0"/>
              <a:t> II</a:t>
            </a:r>
          </a:p>
        </p:txBody>
      </p: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30EFD79F-7790-479B-B7DB-BD0D8C101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00192" y="1251585"/>
            <a:ext cx="0" cy="26403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3741492" y="862557"/>
            <a:ext cx="5252485" cy="352370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 marL="0" lvl="0" indent="0" defTabSz="457200">
              <a:spcAft>
                <a:spcPts val="1000"/>
              </a:spcAft>
              <a:buSzPct val="100000"/>
              <a:buNone/>
            </a:pPr>
            <a:r>
              <a:rPr lang="en-US" sz="1800" dirty="0"/>
              <a:t>Evidencias  del </a:t>
            </a:r>
            <a:r>
              <a:rPr lang="en-US" sz="1800" dirty="0" err="1"/>
              <a:t>bloque</a:t>
            </a:r>
            <a:r>
              <a:rPr lang="en-US" sz="1800" dirty="0"/>
              <a:t> I:</a:t>
            </a:r>
          </a:p>
          <a:p>
            <a:pPr marL="0" lvl="0" indent="0" defTabSz="457200">
              <a:spcAft>
                <a:spcPts val="1000"/>
              </a:spcAft>
              <a:buSzPct val="100000"/>
              <a:buFont typeface="Arial"/>
              <a:buChar char="•"/>
            </a:pPr>
            <a:r>
              <a:rPr lang="en-US" sz="1800" dirty="0"/>
              <a:t>1.Libreta con el encuadre. 12 al 15 de febrero.10%</a:t>
            </a:r>
          </a:p>
          <a:p>
            <a:pPr marL="0" lvl="0" indent="0" defTabSz="457200">
              <a:spcAft>
                <a:spcPts val="1000"/>
              </a:spcAft>
              <a:buSzPct val="100000"/>
              <a:buFont typeface="Arial"/>
              <a:buChar char="•"/>
            </a:pPr>
            <a:r>
              <a:rPr lang="en-US" sz="1800" dirty="0"/>
              <a:t>2.  Proyecto : Creación de un poema. 26 al 29 de febrero. 20%</a:t>
            </a:r>
          </a:p>
          <a:p>
            <a:pPr marL="0" lvl="0" indent="0" defTabSz="457200">
              <a:spcAft>
                <a:spcPts val="1000"/>
              </a:spcAft>
              <a:buSzPct val="100000"/>
              <a:buFont typeface="Arial"/>
              <a:buChar char="•"/>
            </a:pPr>
            <a:r>
              <a:rPr lang="en-US" sz="1800" dirty="0"/>
              <a:t>3. Foro de </a:t>
            </a:r>
            <a:r>
              <a:rPr lang="en-US" sz="1800" dirty="0" err="1"/>
              <a:t>lectura</a:t>
            </a:r>
            <a:r>
              <a:rPr lang="en-US" sz="1800" dirty="0"/>
              <a:t>. 4A y 4B. 7 de </a:t>
            </a:r>
            <a:r>
              <a:rPr lang="en-US" sz="1800" dirty="0" err="1"/>
              <a:t>marzo</a:t>
            </a:r>
            <a:r>
              <a:rPr lang="en-US" sz="1800" dirty="0"/>
              <a:t>. 4E. 4 de marzo.20%</a:t>
            </a:r>
          </a:p>
          <a:p>
            <a:pPr marL="0" lvl="0" indent="0" defTabSz="457200">
              <a:spcAft>
                <a:spcPts val="1000"/>
              </a:spcAft>
              <a:buSzPct val="100000"/>
              <a:buFont typeface="Arial"/>
              <a:buChar char="•"/>
            </a:pPr>
            <a:r>
              <a:rPr lang="en-US" sz="1800" dirty="0"/>
              <a:t>4. </a:t>
            </a:r>
            <a:r>
              <a:rPr lang="en-US" sz="1800" dirty="0" err="1"/>
              <a:t>Avance</a:t>
            </a:r>
            <a:r>
              <a:rPr lang="en-US" sz="1800" dirty="0"/>
              <a:t> del </a:t>
            </a:r>
            <a:r>
              <a:rPr lang="en-US" sz="1800" dirty="0" err="1"/>
              <a:t>concurso</a:t>
            </a:r>
            <a:r>
              <a:rPr lang="en-US" sz="1800" dirty="0"/>
              <a:t> de </a:t>
            </a:r>
            <a:r>
              <a:rPr lang="en-US" sz="1800" dirty="0" err="1"/>
              <a:t>poesía</a:t>
            </a:r>
            <a:r>
              <a:rPr lang="en-US" sz="1800" dirty="0"/>
              <a:t> coral. 29 de febrero. 20%</a:t>
            </a:r>
          </a:p>
          <a:p>
            <a:pPr marL="0" lvl="0" indent="0" defTabSz="457200">
              <a:spcAft>
                <a:spcPts val="1000"/>
              </a:spcAft>
              <a:buSzPct val="100000"/>
              <a:buFont typeface="Arial"/>
              <a:buChar char="•"/>
            </a:pPr>
            <a:r>
              <a:rPr lang="en-US" sz="1800" dirty="0"/>
              <a:t>5.Examen del bloque I.  30%. 4B y 4E. 11 de </a:t>
            </a:r>
            <a:r>
              <a:rPr lang="en-US" sz="1800" dirty="0" err="1"/>
              <a:t>marzo</a:t>
            </a:r>
            <a:r>
              <a:rPr lang="en-US" sz="1800" dirty="0"/>
              <a:t>. 4A. 12 de </a:t>
            </a:r>
            <a:r>
              <a:rPr lang="en-US" sz="1800" dirty="0" err="1"/>
              <a:t>marzo</a:t>
            </a:r>
            <a:r>
              <a:rPr lang="en-US" sz="1800" dirty="0"/>
              <a:t>. A las 20:30 hrs. Se </a:t>
            </a:r>
            <a:r>
              <a:rPr lang="en-US" sz="1800" dirty="0" err="1"/>
              <a:t>manda</a:t>
            </a:r>
            <a:r>
              <a:rPr lang="en-US" sz="1800" dirty="0"/>
              <a:t> enlace al </a:t>
            </a:r>
            <a:r>
              <a:rPr lang="en-US" sz="1800" dirty="0" err="1"/>
              <a:t>grupo</a:t>
            </a:r>
            <a:r>
              <a:rPr lang="en-US" sz="1800" dirty="0"/>
              <a:t> de WhatsApp.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3" name="bomb.wav"/>
          </p:stSnd>
        </p:sndAc>
      </p:transition>
    </mc:Choice>
    <mc:Fallback xmlns="">
      <p:transition spd="slow">
        <p:fade/>
        <p:sndAc>
          <p:stSnd>
            <p:snd r:embed="rId6" name="bomb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457200" y="74428"/>
            <a:ext cx="6879600" cy="1301947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Criterios de Evaluación</a:t>
            </a:r>
            <a:endParaRPr sz="3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r>
              <a:rPr lang="en" sz="3000" dirty="0"/>
              <a:t>° Periodo</a:t>
            </a:r>
            <a:r>
              <a:rPr lang="en" dirty="0"/>
              <a:t> </a:t>
            </a:r>
            <a:r>
              <a:rPr lang="en" sz="3000" dirty="0"/>
              <a:t>Literatura II</a:t>
            </a:r>
            <a:endParaRPr sz="3000" dirty="0"/>
          </a:p>
        </p:txBody>
      </p:sp>
      <p:graphicFrame>
        <p:nvGraphicFramePr>
          <p:cNvPr id="271" name="Shape 267">
            <a:extLst>
              <a:ext uri="{FF2B5EF4-FFF2-40B4-BE49-F238E27FC236}">
                <a16:creationId xmlns:a16="http://schemas.microsoft.com/office/drawing/2014/main" id="{3F0D6F96-BD12-FAF2-1A29-7DA7768FC4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5752021"/>
              </p:ext>
            </p:extLst>
          </p:nvPr>
        </p:nvGraphicFramePr>
        <p:xfrm>
          <a:off x="107156" y="1285874"/>
          <a:ext cx="9036843" cy="3857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3" name="bomb.wav"/>
          </p:stSnd>
        </p:sndAc>
      </p:transition>
    </mc:Choice>
    <mc:Fallback xmlns="">
      <p:transition spd="slow">
        <p:fade/>
        <p:sndAc>
          <p:stSnd>
            <p:snd r:embed="rId9" name="bomb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Picture 280">
            <a:extLst>
              <a:ext uri="{FF2B5EF4-FFF2-40B4-BE49-F238E27FC236}">
                <a16:creationId xmlns:a16="http://schemas.microsoft.com/office/drawing/2014/main" id="{42476583-CC33-45CE-B51B-215B5673C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5142160"/>
          </a:xfrm>
          <a:prstGeom prst="rect">
            <a:avLst/>
          </a:prstGeom>
        </p:spPr>
      </p:pic>
      <p:sp>
        <p:nvSpPr>
          <p:cNvPr id="292" name="Rectangle 282">
            <a:extLst>
              <a:ext uri="{FF2B5EF4-FFF2-40B4-BE49-F238E27FC236}">
                <a16:creationId xmlns:a16="http://schemas.microsoft.com/office/drawing/2014/main" id="{4117F0C1-BCBB-40C7-99D6-F703E7A4B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Rectangle 284">
            <a:extLst>
              <a:ext uri="{FF2B5EF4-FFF2-40B4-BE49-F238E27FC236}">
                <a16:creationId xmlns:a16="http://schemas.microsoft.com/office/drawing/2014/main" id="{D1A5D8BC-B41A-4E96-91C4-D60F51622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4" name="Picture 286">
            <a:extLst>
              <a:ext uri="{FF2B5EF4-FFF2-40B4-BE49-F238E27FC236}">
                <a16:creationId xmlns:a16="http://schemas.microsoft.com/office/drawing/2014/main" id="{0D321D5F-FA18-4271-9EAA-0BEA14116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5142160"/>
          </a:xfrm>
          <a:prstGeom prst="rect">
            <a:avLst/>
          </a:prstGeom>
        </p:spPr>
      </p:pic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538842" y="398458"/>
            <a:ext cx="2408638" cy="396943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457200">
              <a:spcBef>
                <a:spcPct val="0"/>
              </a:spcBef>
              <a:spcAft>
                <a:spcPts val="0"/>
              </a:spcAft>
            </a:pPr>
            <a:r>
              <a:rPr lang="en-US" sz="3300">
                <a:solidFill>
                  <a:srgbClr val="FFFFFF"/>
                </a:solidFill>
              </a:rPr>
              <a:t>Criterios de Evaluación</a:t>
            </a:r>
          </a:p>
          <a:p>
            <a:pPr marL="0" lvl="0" indent="0" defTabSz="457200">
              <a:spcBef>
                <a:spcPct val="0"/>
              </a:spcBef>
              <a:spcAft>
                <a:spcPts val="0"/>
              </a:spcAft>
            </a:pPr>
            <a:r>
              <a:rPr lang="en-US" sz="3300">
                <a:solidFill>
                  <a:srgbClr val="FFFFFF"/>
                </a:solidFill>
              </a:rPr>
              <a:t>3° Periodo Literatura II</a:t>
            </a:r>
          </a:p>
        </p:txBody>
      </p:sp>
      <p:sp useBgFill="1">
        <p:nvSpPr>
          <p:cNvPr id="295" name="Freeform: Shape 288">
            <a:extLst>
              <a:ext uri="{FF2B5EF4-FFF2-40B4-BE49-F238E27FC236}">
                <a16:creationId xmlns:a16="http://schemas.microsoft.com/office/drawing/2014/main" id="{51287385-D3EA-47A8-A127-6061791AD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3316581" y="0"/>
            <a:ext cx="5827419" cy="5143500"/>
          </a:xfrm>
          <a:custGeom>
            <a:avLst/>
            <a:gdLst>
              <a:gd name="connsiteX0" fmla="*/ 1779516 w 7769892"/>
              <a:gd name="connsiteY0" fmla="*/ 0 h 6837536"/>
              <a:gd name="connsiteX1" fmla="*/ 6454848 w 7769892"/>
              <a:gd name="connsiteY1" fmla="*/ 0 h 6837536"/>
              <a:gd name="connsiteX2" fmla="*/ 6511730 w 7769892"/>
              <a:gd name="connsiteY2" fmla="*/ 37905 h 6837536"/>
              <a:gd name="connsiteX3" fmla="*/ 7769892 w 7769892"/>
              <a:gd name="connsiteY3" fmla="*/ 1486041 h 6837536"/>
              <a:gd name="connsiteX4" fmla="*/ 7769892 w 7769892"/>
              <a:gd name="connsiteY4" fmla="*/ 5281056 h 6837536"/>
              <a:gd name="connsiteX5" fmla="*/ 6353475 w 7769892"/>
              <a:gd name="connsiteY5" fmla="*/ 6837536 h 6837536"/>
              <a:gd name="connsiteX6" fmla="*/ 1882727 w 7769892"/>
              <a:gd name="connsiteY6" fmla="*/ 6837536 h 6837536"/>
              <a:gd name="connsiteX7" fmla="*/ 0 w 7769892"/>
              <a:gd name="connsiteY7" fmla="*/ 3386463 h 6837536"/>
              <a:gd name="connsiteX8" fmla="*/ 1655292 w 7769892"/>
              <a:gd name="connsiteY8" fmla="*/ 88307 h 68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9892" h="6837536">
                <a:moveTo>
                  <a:pt x="1779516" y="0"/>
                </a:moveTo>
                <a:lnTo>
                  <a:pt x="6454848" y="0"/>
                </a:lnTo>
                <a:lnTo>
                  <a:pt x="6511730" y="37905"/>
                </a:lnTo>
                <a:cubicBezTo>
                  <a:pt x="7036410" y="413592"/>
                  <a:pt x="7468976" y="909648"/>
                  <a:pt x="7769892" y="1486041"/>
                </a:cubicBezTo>
                <a:cubicBezTo>
                  <a:pt x="7769892" y="1486041"/>
                  <a:pt x="7769892" y="1486041"/>
                  <a:pt x="7769892" y="5281056"/>
                </a:cubicBezTo>
                <a:cubicBezTo>
                  <a:pt x="7437646" y="5916473"/>
                  <a:pt x="6953850" y="6452788"/>
                  <a:pt x="6353475" y="6837536"/>
                </a:cubicBezTo>
                <a:cubicBezTo>
                  <a:pt x="6353475" y="6837536"/>
                  <a:pt x="6353475" y="6837536"/>
                  <a:pt x="1882727" y="6837536"/>
                </a:cubicBezTo>
                <a:cubicBezTo>
                  <a:pt x="751925" y="6103017"/>
                  <a:pt x="0" y="4832183"/>
                  <a:pt x="0" y="3386463"/>
                </a:cubicBezTo>
                <a:cubicBezTo>
                  <a:pt x="0" y="2036566"/>
                  <a:pt x="651406" y="838748"/>
                  <a:pt x="1655292" y="88307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graphicFrame>
        <p:nvGraphicFramePr>
          <p:cNvPr id="276" name="Shape 274">
            <a:extLst>
              <a:ext uri="{FF2B5EF4-FFF2-40B4-BE49-F238E27FC236}">
                <a16:creationId xmlns:a16="http://schemas.microsoft.com/office/drawing/2014/main" id="{AAA1DEB8-D3D8-5EEF-298C-20E6C826A7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5131990"/>
              </p:ext>
            </p:extLst>
          </p:nvPr>
        </p:nvGraphicFramePr>
        <p:xfrm>
          <a:off x="4236243" y="538217"/>
          <a:ext cx="4536281" cy="4162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754362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3" name="bomb.wav"/>
          </p:stSnd>
        </p:sndAc>
      </p:transition>
    </mc:Choice>
    <mc:Fallback xmlns="">
      <p:transition spd="slow">
        <p:fade/>
        <p:sndAc>
          <p:stSnd>
            <p:snd r:embed="rId11" name="bomb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12639A-0FC5-47AD-80B8-6634CEBF3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23568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s-MX" dirty="0"/>
              <a:t> </a:t>
            </a: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Firma de recibido con fecha y enterado de los padres de familia y alumnos (as). </a:t>
            </a:r>
            <a:br>
              <a:rPr kumimoji="0" lang="es-MX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Estas evidencias se emplearán en la etapa de regularización o extraordinario, en caso de reprobar la materia.</a:t>
            </a:r>
            <a:br>
              <a:rPr kumimoji="0" lang="es-MX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r>
              <a:rPr lang="es-MX" sz="1800" dirty="0"/>
              <a:t> </a:t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2E8353-3C96-4B48-AB1A-897F9FCFC1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He leído todo el plan de trabajo del encuadre de la materia de Literatura II del semestre 202AA.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________________________________                          ___________________________</a:t>
            </a:r>
          </a:p>
          <a:p>
            <a:r>
              <a:rPr lang="es-MX" dirty="0"/>
              <a:t>Nombre completo del</a:t>
            </a:r>
          </a:p>
          <a:p>
            <a:r>
              <a:rPr lang="es-MX" dirty="0"/>
              <a:t> padre de familia  y firma                                            Nombre completo del alumno(a) y firma</a:t>
            </a:r>
          </a:p>
          <a:p>
            <a:r>
              <a:rPr lang="es-MX" dirty="0"/>
              <a:t>           </a:t>
            </a:r>
          </a:p>
          <a:p>
            <a:r>
              <a:rPr lang="es-MX" dirty="0"/>
              <a:t>Anexar copia de la credencial</a:t>
            </a:r>
          </a:p>
          <a:p>
            <a:r>
              <a:rPr lang="es-MX" dirty="0"/>
              <a:t>Del padre o tutor, así como número telefónico.</a:t>
            </a:r>
          </a:p>
          <a:p>
            <a:endParaRPr lang="es-MX" dirty="0"/>
          </a:p>
          <a:p>
            <a:pPr marL="114300" indent="0">
              <a:buNone/>
            </a:pPr>
            <a:r>
              <a:rPr lang="es-MX" dirty="0"/>
              <a:t>                                                           Lic. Araceli Martínez Parada</a:t>
            </a:r>
          </a:p>
          <a:p>
            <a:pPr marL="114300" indent="0">
              <a:buNone/>
            </a:pPr>
            <a:r>
              <a:rPr lang="es-MX" dirty="0"/>
              <a:t>                                                         Docente titular de la asignatura.</a:t>
            </a:r>
          </a:p>
        </p:txBody>
      </p:sp>
    </p:spTree>
    <p:extLst>
      <p:ext uri="{BB962C8B-B14F-4D97-AF65-F5344CB8AC3E}">
        <p14:creationId xmlns:p14="http://schemas.microsoft.com/office/powerpoint/2010/main" val="3944267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BE96B9-0073-4AB4-B5A2-6C825F8BE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                                  Bibliografía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A18130-1A79-4CB5-938A-99CAA2DCA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Libro de literatura II. CBBC. Y COBAES. México. 2020.</a:t>
            </a:r>
          </a:p>
          <a:p>
            <a:r>
              <a:rPr lang="es-MX" dirty="0">
                <a:hlinkClick r:id="rId3"/>
              </a:rPr>
              <a:t>https://academiadelenguajeycomunicacion.weebly.com/recursos-de-literatura-ii.html</a:t>
            </a:r>
            <a:endParaRPr lang="es-MX" dirty="0"/>
          </a:p>
          <a:p>
            <a:r>
              <a:rPr lang="es-MX" dirty="0"/>
              <a:t>Martínez Moctezuma, Gregorio  et al. (2023). Literatura II. México. Grupo editorial.MX</a:t>
            </a:r>
          </a:p>
        </p:txBody>
      </p:sp>
    </p:spTree>
    <p:extLst>
      <p:ext uri="{BB962C8B-B14F-4D97-AF65-F5344CB8AC3E}">
        <p14:creationId xmlns:p14="http://schemas.microsoft.com/office/powerpoint/2010/main" val="3100476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67DD4E9C-594D-4AA8-9211-AD4CFEB71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695" y="292360"/>
            <a:ext cx="6552384" cy="852196"/>
          </a:xfrm>
        </p:spPr>
        <p:txBody>
          <a:bodyPr>
            <a:normAutofit fontScale="90000"/>
          </a:bodyPr>
          <a:lstStyle/>
          <a:p>
            <a:r>
              <a:rPr lang="es-MX" dirty="0"/>
              <a:t>Fechas importantes del semestre</a:t>
            </a:r>
            <a:br>
              <a:rPr lang="es-MX" dirty="0"/>
            </a:br>
            <a:r>
              <a:rPr lang="es-MX" dirty="0"/>
              <a:t>                        2024A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493658" y="1220365"/>
            <a:ext cx="5832648" cy="41148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MX" sz="1350" dirty="0"/>
              <a:t> Calendario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493658" y="2031690"/>
            <a:ext cx="2592288" cy="24842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/>
            <a:r>
              <a:rPr lang="es-MX" dirty="0"/>
              <a:t>1er parcial </a:t>
            </a:r>
          </a:p>
          <a:p>
            <a:pPr algn="ctr"/>
            <a:r>
              <a:rPr lang="es-MX" dirty="0"/>
              <a:t>11  al 15 marzo del 2024 </a:t>
            </a:r>
          </a:p>
          <a:p>
            <a:pPr algn="ctr"/>
            <a:r>
              <a:rPr lang="es-MX" dirty="0"/>
              <a:t>2do parcial</a:t>
            </a:r>
          </a:p>
          <a:p>
            <a:pPr algn="ctr"/>
            <a:r>
              <a:rPr lang="es-MX" dirty="0"/>
              <a:t>6  al 9 de mayo del 2024.</a:t>
            </a:r>
          </a:p>
          <a:p>
            <a:pPr algn="ctr"/>
            <a:r>
              <a:rPr lang="es-MX" dirty="0"/>
              <a:t>3er parcial</a:t>
            </a:r>
          </a:p>
          <a:p>
            <a:pPr algn="ctr"/>
            <a:r>
              <a:rPr lang="es-MX" dirty="0"/>
              <a:t>10 al 14 de junio del 2024</a:t>
            </a:r>
          </a:p>
          <a:p>
            <a:pPr algn="ctr"/>
            <a:r>
              <a:rPr lang="es-MX" dirty="0"/>
              <a:t>Regularización </a:t>
            </a:r>
          </a:p>
          <a:p>
            <a:pPr algn="ctr"/>
            <a:r>
              <a:rPr lang="es-MX" dirty="0"/>
              <a:t>2 al 5 de julio  del 2024</a:t>
            </a:r>
          </a:p>
          <a:p>
            <a:pPr algn="ctr"/>
            <a:endParaRPr lang="es-MX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517994" y="1869672"/>
            <a:ext cx="2766306" cy="2915544"/>
          </a:xfr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algn="ctr"/>
            <a:r>
              <a:rPr lang="es-MX" i="1" u="sng" dirty="0"/>
              <a:t>Inicio del curso</a:t>
            </a:r>
          </a:p>
          <a:p>
            <a:pPr algn="ctr"/>
            <a:r>
              <a:rPr lang="es-MX" dirty="0"/>
              <a:t>6 de febrero del 2024.</a:t>
            </a:r>
          </a:p>
          <a:p>
            <a:pPr algn="ctr"/>
            <a:r>
              <a:rPr lang="es-MX" i="1" u="sng" dirty="0"/>
              <a:t>Suspensiones</a:t>
            </a:r>
          </a:p>
          <a:p>
            <a:pPr algn="ctr"/>
            <a:r>
              <a:rPr lang="es-MX" dirty="0"/>
              <a:t>5 de febrero del 2024.</a:t>
            </a:r>
          </a:p>
          <a:p>
            <a:pPr algn="ctr"/>
            <a:r>
              <a:rPr lang="es-MX" dirty="0"/>
              <a:t> 18 de marzo del 2024</a:t>
            </a:r>
          </a:p>
          <a:p>
            <a:pPr algn="ctr"/>
            <a:r>
              <a:rPr lang="es-MX" dirty="0"/>
              <a:t>1,5 y 15 de mayo del 2024</a:t>
            </a:r>
          </a:p>
          <a:p>
            <a:pPr algn="ctr"/>
            <a:r>
              <a:rPr lang="es-MX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Vacaciones</a:t>
            </a:r>
          </a:p>
          <a:p>
            <a:pPr algn="ctr"/>
            <a:r>
              <a:rPr lang="es-MX" dirty="0"/>
              <a:t>25 de marzo al  5 de abril  del 2024.</a:t>
            </a:r>
          </a:p>
          <a:p>
            <a:pPr algn="ctr"/>
            <a:r>
              <a:rPr lang="es-MX" i="1" u="sng" dirty="0"/>
              <a:t>Fin del Curso.</a:t>
            </a:r>
          </a:p>
          <a:p>
            <a:pPr algn="ctr"/>
            <a:r>
              <a:rPr lang="es-MX" dirty="0"/>
              <a:t>16 de Julio del 2024. </a:t>
            </a:r>
          </a:p>
        </p:txBody>
      </p:sp>
    </p:spTree>
    <p:extLst>
      <p:ext uri="{BB962C8B-B14F-4D97-AF65-F5344CB8AC3E}">
        <p14:creationId xmlns:p14="http://schemas.microsoft.com/office/powerpoint/2010/main" val="4089719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174950"/>
            <a:ext cx="6879600" cy="6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Aspectos del Encuadre</a:t>
            </a:r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4900" y="1026375"/>
            <a:ext cx="7441200" cy="35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Participa </a:t>
            </a:r>
            <a:endParaRPr dirty="0"/>
          </a:p>
          <a:p>
            <a:pPr marL="0" lvl="0" indent="0" algn="ctr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67" name="Shape 67"/>
          <p:cNvSpPr txBox="1"/>
          <p:nvPr/>
        </p:nvSpPr>
        <p:spPr>
          <a:xfrm>
            <a:off x="444950" y="1103175"/>
            <a:ext cx="7181100" cy="3422100"/>
          </a:xfrm>
          <a:prstGeom prst="rect">
            <a:avLst/>
          </a:prstGeom>
          <a:solidFill>
            <a:srgbClr val="3C78D8"/>
          </a:solidFill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EFEFEF"/>
                </a:solidFill>
              </a:rPr>
              <a:t>1.- Dinámica de grupo. “ Te entrevisto”, ¡ A colaborar ! </a:t>
            </a:r>
            <a:r>
              <a:rPr lang="es-MX" sz="1800" dirty="0">
                <a:solidFill>
                  <a:srgbClr val="EFEFEF"/>
                </a:solidFill>
              </a:rPr>
              <a:t>Y</a:t>
            </a:r>
            <a:r>
              <a:rPr lang="en" sz="1800" dirty="0">
                <a:solidFill>
                  <a:srgbClr val="EFEFEF"/>
                </a:solidFill>
              </a:rPr>
              <a:t> Conectados.</a:t>
            </a:r>
            <a:endParaRPr sz="1800" dirty="0">
              <a:solidFill>
                <a:srgbClr val="EFEFEF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EFEFEF"/>
                </a:solidFill>
              </a:rPr>
              <a:t> 2.- Análisis de expectativas.  </a:t>
            </a:r>
            <a:endParaRPr sz="1800" dirty="0">
              <a:solidFill>
                <a:srgbClr val="EFEFEF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EFEFEF"/>
                </a:solidFill>
              </a:rPr>
              <a:t> 3.- Examen de estilos de aprendizaje</a:t>
            </a:r>
            <a:endParaRPr sz="1800" dirty="0">
              <a:solidFill>
                <a:srgbClr val="EFEFEF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EFEFEF"/>
                </a:solidFill>
              </a:rPr>
              <a:t> 4.- Evaluación diagnóstica</a:t>
            </a:r>
            <a:endParaRPr sz="1800" dirty="0">
              <a:solidFill>
                <a:srgbClr val="EFEFEF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EFEFEF"/>
                </a:solidFill>
              </a:rPr>
              <a:t> 5.- Presentación del programa.</a:t>
            </a:r>
            <a:endParaRPr sz="1800" dirty="0">
              <a:solidFill>
                <a:srgbClr val="EFEFE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" sz="1800" dirty="0">
                <a:solidFill>
                  <a:srgbClr val="EFEFEF"/>
                </a:solidFill>
              </a:rPr>
              <a:t>6. – Normas de convivencia</a:t>
            </a:r>
            <a:endParaRPr sz="1800" dirty="0">
              <a:solidFill>
                <a:srgbClr val="EFEFEF"/>
              </a:solidFill>
            </a:endParaRPr>
          </a:p>
        </p:txBody>
      </p:sp>
      <p:pic>
        <p:nvPicPr>
          <p:cNvPr id="68" name="Shape 68" descr="encuadre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1275" y="280675"/>
            <a:ext cx="1936125" cy="207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3" name="bomb.wav"/>
          </p:stSnd>
        </p:sndAc>
      </p:transition>
    </mc:Choice>
    <mc:Fallback xmlns="">
      <p:transition spd="slow">
        <p:fade/>
        <p:sndAc>
          <p:stSnd>
            <p:snd r:embed="rId6" name="bomb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151625"/>
            <a:ext cx="8520600" cy="5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Análisis de expectativas</a:t>
            </a: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968050" y="746525"/>
            <a:ext cx="7802700" cy="4338600"/>
          </a:xfrm>
          <a:prstGeom prst="rect">
            <a:avLst/>
          </a:prstGeom>
          <a:solidFill>
            <a:srgbClr val="CC4125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tx1"/>
                </a:solidFill>
              </a:rPr>
              <a:t>1.- </a:t>
            </a:r>
            <a:r>
              <a:rPr lang="en" sz="1800" b="1" dirty="0"/>
              <a:t>¿ Qué haré para obtener un mejor rendimiento en la materia?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800" b="1" dirty="0">
              <a:solidFill>
                <a:schemeClr val="tx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800" b="1" dirty="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tx1"/>
                </a:solidFill>
              </a:rPr>
              <a:t>2. ¿ Cómo puedo ser empático en mi grupo?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800" b="1" dirty="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800" b="1" dirty="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/>
              <a:t>3. Comparte 3 sugerencias para tu profesora?</a:t>
            </a:r>
            <a:endParaRPr sz="1800" b="1" dirty="0">
              <a:solidFill>
                <a:schemeClr val="tx1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1400" dirty="0"/>
          </a:p>
        </p:txBody>
      </p:sp>
      <p:pic>
        <p:nvPicPr>
          <p:cNvPr id="75" name="Shape 75" descr="trabajo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4162" y="1652307"/>
            <a:ext cx="1469575" cy="146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3" name="bomb.wav"/>
          </p:stSnd>
        </p:sndAc>
      </p:transition>
    </mc:Choice>
    <mc:Fallback xmlns="">
      <p:transition spd="slow">
        <p:fade/>
        <p:sndAc>
          <p:stSnd>
            <p:snd r:embed="rId5" name="bomb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Estilos de Aprendizaje</a:t>
            </a:r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974100"/>
          </a:xfrm>
          <a:prstGeom prst="rect">
            <a:avLst/>
          </a:prstGeom>
          <a:solidFill>
            <a:srgbClr val="00B0F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De Brandler y Grinder</a:t>
            </a:r>
            <a:endParaRPr b="1" dirty="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dirty="0"/>
              <a:t>Visual</a:t>
            </a:r>
            <a:endParaRPr b="1" dirty="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dirty="0"/>
              <a:t>Kinestésico</a:t>
            </a:r>
            <a:endParaRPr b="1" dirty="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 dirty="0">
                <a:hlinkClick r:id="rId4"/>
              </a:rPr>
              <a:t>Auditivo</a:t>
            </a:r>
            <a:r>
              <a:rPr lang="en" b="1" dirty="0"/>
              <a:t>   </a:t>
            </a:r>
            <a:endParaRPr b="1" dirty="0"/>
          </a:p>
        </p:txBody>
      </p:sp>
      <p:pic>
        <p:nvPicPr>
          <p:cNvPr id="82" name="Shape 82" descr="amormov.gif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1450" y="1668023"/>
            <a:ext cx="1743750" cy="130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 descr="visic3b3n-y-aprendizaje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08975" y="1793500"/>
            <a:ext cx="1557300" cy="156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 descr="problemas-auditivos-bebe.jpe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28550" y="3361200"/>
            <a:ext cx="2197300" cy="113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3" name="bomb.wav"/>
          </p:stSnd>
        </p:sndAc>
      </p:transition>
    </mc:Choice>
    <mc:Fallback xmlns="">
      <p:transition spd="slow">
        <p:fade/>
        <p:sndAc>
          <p:stSnd>
            <p:snd r:embed="rId8" name="bomb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99527" y="44399"/>
            <a:ext cx="8870301" cy="6554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>
                <a:solidFill>
                  <a:srgbClr val="EB008B"/>
                </a:solidFill>
              </a:rPr>
              <a:t>Competencias</a:t>
            </a:r>
            <a:r>
              <a:rPr lang="es-MX" dirty="0">
                <a:solidFill>
                  <a:srgbClr val="EB008B"/>
                </a:solidFill>
              </a:rPr>
              <a:t> y habilidades socioemocionales</a:t>
            </a:r>
            <a:endParaRPr dirty="0">
              <a:solidFill>
                <a:srgbClr val="EB008B"/>
              </a:solidFill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60308" y="528638"/>
            <a:ext cx="8139405" cy="46778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200" b="1" dirty="0">
                <a:solidFill>
                  <a:srgbClr val="0000FF"/>
                </a:solidFill>
              </a:rPr>
              <a:t>Vive la lectura</a:t>
            </a:r>
            <a:endParaRPr sz="1200" b="1" dirty="0">
              <a:solidFill>
                <a:srgbClr val="0000FF"/>
              </a:solidFill>
            </a:endParaRPr>
          </a:p>
        </p:txBody>
      </p:sp>
      <p:graphicFrame>
        <p:nvGraphicFramePr>
          <p:cNvPr id="118" name="Shape 118"/>
          <p:cNvGraphicFramePr/>
          <p:nvPr>
            <p:extLst>
              <p:ext uri="{D42A27DB-BD31-4B8C-83A1-F6EECF244321}">
                <p14:modId xmlns:p14="http://schemas.microsoft.com/office/powerpoint/2010/main" val="1413400224"/>
              </p:ext>
            </p:extLst>
          </p:nvPr>
        </p:nvGraphicFramePr>
        <p:xfrm>
          <a:off x="576599" y="859481"/>
          <a:ext cx="8208172" cy="4187384"/>
        </p:xfrm>
        <a:graphic>
          <a:graphicData uri="http://schemas.openxmlformats.org/drawingml/2006/table">
            <a:tbl>
              <a:tblPr>
                <a:noFill/>
                <a:tableStyleId>{DEC45076-2D95-4E43-917B-807099BD42D2}</a:tableStyleId>
              </a:tblPr>
              <a:tblGrid>
                <a:gridCol w="2052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2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633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Competencia</a:t>
                      </a:r>
                      <a:r>
                        <a:rPr lang="en" b="1" baseline="0" dirty="0">
                          <a:solidFill>
                            <a:srgbClr val="FF0000"/>
                          </a:solidFill>
                        </a:rPr>
                        <a:t> Genérica </a:t>
                      </a:r>
                      <a:endParaRPr b="1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>
                          <a:solidFill>
                            <a:srgbClr val="FF0000"/>
                          </a:solidFill>
                        </a:rPr>
                        <a:t>Competencia Disciplinar</a:t>
                      </a:r>
                      <a:endParaRPr b="1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   Habilidad Socioemocional y Lección</a:t>
                      </a:r>
                      <a:endParaRPr b="1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>
                          <a:solidFill>
                            <a:srgbClr val="FF0000"/>
                          </a:solidFill>
                        </a:rPr>
                        <a:t>Fecha</a:t>
                      </a:r>
                      <a:endParaRPr b="1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70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CG.2. Es sensible al arte y participa en la apreciación e interpretación de sus expresiones en distintos géneros.</a:t>
                      </a:r>
                      <a:endParaRPr lang="es-MX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 valora el arte como manifestación de la belleza y expresión de ideas, sensaciones y emociones</a:t>
                      </a:r>
                      <a:endParaRPr lang="es-MX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CG.4. Escucha, interpreta y emite mensajes pertinentes en distintos contextos mediante la utilización de medios, códigos y herramientas apropiados.</a:t>
                      </a:r>
                      <a:endParaRPr lang="es-MX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 Identifica las ideas clave en un texto o discurso oral e infiere conclusiones a partir de ellas.</a:t>
                      </a:r>
                      <a:endParaRPr lang="es-MX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CG.8. Participa y colabora de manera efectiva en equipos diversos.</a:t>
                      </a:r>
                      <a:endParaRPr lang="es-MX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MX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8.1 Propone maneras de solucionar un problema o desarrollar un proyecto en equipo, definiendo un curso de acción con pasos específicos</a:t>
                      </a:r>
                      <a:endParaRPr sz="8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CDBH2.Caracteriza las cosmovisiones de su comunidad. 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CDBH12. Desarrolla su potencial artístico, como una manifestación de su personalidad y arraigo de la identidad, considerando</a:t>
                      </a:r>
                      <a:r>
                        <a:rPr lang="es-MX" sz="90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elementos objetivos de apreciación estética. 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MX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CDBH16. Asume responsablemente la relación que tiene consigo mismo, con los otros y con el entorno natural y sociocultural, mostrando una actitud de respeto y tolerancia.</a:t>
                      </a:r>
                      <a:endParaRPr sz="900" dirty="0">
                        <a:solidFill>
                          <a:schemeClr val="accent2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0" dirty="0">
                          <a:solidFill>
                            <a:schemeClr val="bg1"/>
                          </a:solidFill>
                        </a:rPr>
                        <a:t>1.6 “ Resuelvo y trasciendo los conflictos”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MX" b="0" dirty="0">
                        <a:solidFill>
                          <a:schemeClr val="bg1"/>
                        </a:solidFill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0" dirty="0">
                          <a:solidFill>
                            <a:schemeClr val="bg1"/>
                          </a:solidFill>
                        </a:rPr>
                        <a:t>5.5 “ Pase de lista”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MX" b="0" dirty="0">
                        <a:solidFill>
                          <a:schemeClr val="bg1"/>
                        </a:solidFill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MX" b="0" dirty="0">
                        <a:solidFill>
                          <a:schemeClr val="bg1"/>
                        </a:solidFill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0" dirty="0">
                          <a:solidFill>
                            <a:schemeClr val="bg1"/>
                          </a:solidFill>
                        </a:rPr>
                        <a:t>10.6 “ Con mis actitudes puedo favorecer el trabajo cola</a:t>
                      </a:r>
                      <a:r>
                        <a:rPr lang="es-MX" b="0" baseline="0" dirty="0">
                          <a:solidFill>
                            <a:schemeClr val="bg1"/>
                          </a:solidFill>
                        </a:rPr>
                        <a:t>borativo”.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MX" b="0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0" baseline="0" dirty="0">
                          <a:solidFill>
                            <a:schemeClr val="bg1"/>
                          </a:solidFill>
                        </a:rPr>
                        <a:t>HSE “ Colaboración</a:t>
                      </a:r>
                      <a:r>
                        <a:rPr lang="es-MX" b="1" baseline="0" dirty="0">
                          <a:solidFill>
                            <a:schemeClr val="tx1"/>
                          </a:solidFill>
                        </a:rPr>
                        <a:t>”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>
                          <a:solidFill>
                            <a:schemeClr val="bg1"/>
                          </a:solidFill>
                        </a:rPr>
                        <a:t> Febrero a marzo.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MX" dirty="0">
                        <a:solidFill>
                          <a:schemeClr val="bg1"/>
                        </a:solidFill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>
                          <a:solidFill>
                            <a:schemeClr val="bg1"/>
                          </a:solidFill>
                        </a:rPr>
                        <a:t>  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MX" dirty="0">
                        <a:solidFill>
                          <a:schemeClr val="bg1"/>
                        </a:solidFill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>
                          <a:solidFill>
                            <a:schemeClr val="bg1"/>
                          </a:solidFill>
                        </a:rPr>
                        <a:t>Mayo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MX" dirty="0">
                        <a:solidFill>
                          <a:schemeClr val="bg1"/>
                        </a:solidFill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MX" dirty="0">
                        <a:solidFill>
                          <a:schemeClr val="bg1"/>
                        </a:solidFill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>
                          <a:solidFill>
                            <a:schemeClr val="bg1"/>
                          </a:solidFill>
                        </a:rPr>
                        <a:t>Junio.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3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950685" y="120866"/>
            <a:ext cx="6952343" cy="490709"/>
          </a:xfrm>
          <a:prstGeom prst="rect">
            <a:avLst/>
          </a:prstGeom>
          <a:solidFill>
            <a:srgbClr val="9800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Evaluación Diagnóstica</a:t>
            </a:r>
            <a:endParaRPr sz="2400" dirty="0"/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57200" y="611575"/>
            <a:ext cx="8229600" cy="4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Cuadro SQA</a:t>
            </a:r>
            <a:endParaRPr sz="1800"/>
          </a:p>
        </p:txBody>
      </p:sp>
      <p:graphicFrame>
        <p:nvGraphicFramePr>
          <p:cNvPr id="167" name="Shape 167"/>
          <p:cNvGraphicFramePr/>
          <p:nvPr>
            <p:extLst>
              <p:ext uri="{D42A27DB-BD31-4B8C-83A1-F6EECF244321}">
                <p14:modId xmlns:p14="http://schemas.microsoft.com/office/powerpoint/2010/main" val="873367014"/>
              </p:ext>
            </p:extLst>
          </p:nvPr>
        </p:nvGraphicFramePr>
        <p:xfrm>
          <a:off x="457200" y="1059185"/>
          <a:ext cx="8686800" cy="3737230"/>
        </p:xfrm>
        <a:graphic>
          <a:graphicData uri="http://schemas.openxmlformats.org/drawingml/2006/table">
            <a:tbl>
              <a:tblPr>
                <a:noFill/>
                <a:tableStyleId>{DEC45076-2D95-4E43-917B-807099BD42D2}</a:tableStyleId>
              </a:tblPr>
              <a:tblGrid>
                <a:gridCol w="3177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8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5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98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tx1"/>
                          </a:solidFill>
                        </a:rPr>
                        <a:t>Preguntas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tx1"/>
                          </a:solidFill>
                        </a:rPr>
                        <a:t>Qué sé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tx1"/>
                          </a:solidFill>
                        </a:rPr>
                        <a:t>Qué aprendí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tx1"/>
                          </a:solidFill>
                        </a:rPr>
                        <a:t>Qué quiero saber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tx1"/>
                          </a:solidFill>
                        </a:rPr>
                        <a:t>Conclusión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900">
                <a:tc>
                  <a:txBody>
                    <a:bodyPr/>
                    <a:lstStyle/>
                    <a:p>
                      <a:pPr marL="457200" lvl="0" indent="-3429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AutoNum type="arabicPeriod"/>
                      </a:pPr>
                      <a:r>
                        <a:rPr lang="en" sz="1800" dirty="0"/>
                        <a:t>¿Qué es el verso?</a:t>
                      </a:r>
                    </a:p>
                    <a:p>
                      <a:pPr marL="11430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None/>
                      </a:pPr>
                      <a:endParaRPr lang="en" sz="1800" dirty="0"/>
                    </a:p>
                    <a:p>
                      <a:pPr marL="11430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None/>
                      </a:pPr>
                      <a:endParaRPr sz="1800" dirty="0"/>
                    </a:p>
                  </a:txBody>
                  <a:tcPr marL="91425" marR="91425" marT="91425" marB="91425">
                    <a:solidFill>
                      <a:srgbClr val="2890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9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2.¿ Qué es el género lírico?</a:t>
                      </a: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" sz="1800" dirty="0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25" marR="91425" marT="91425" marB="91425">
                    <a:solidFill>
                      <a:srgbClr val="2890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2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3.¿Qué es el género dramático?</a:t>
                      </a: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25" marR="91425" marT="91425" marB="91425">
                    <a:solidFill>
                      <a:srgbClr val="2890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3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6879600" cy="405600"/>
          </a:xfrm>
          <a:prstGeom prst="rect">
            <a:avLst/>
          </a:prstGeom>
          <a:solidFill>
            <a:srgbClr val="9800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Evaluación Diagnóstica</a:t>
            </a:r>
            <a:endParaRPr sz="2400"/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457200" y="611575"/>
            <a:ext cx="8229600" cy="4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Cuadro SQA</a:t>
            </a:r>
            <a:endParaRPr sz="1800"/>
          </a:p>
        </p:txBody>
      </p:sp>
      <p:graphicFrame>
        <p:nvGraphicFramePr>
          <p:cNvPr id="174" name="Shape 174"/>
          <p:cNvGraphicFramePr/>
          <p:nvPr>
            <p:extLst>
              <p:ext uri="{D42A27DB-BD31-4B8C-83A1-F6EECF244321}">
                <p14:modId xmlns:p14="http://schemas.microsoft.com/office/powerpoint/2010/main" val="3216261043"/>
              </p:ext>
            </p:extLst>
          </p:nvPr>
        </p:nvGraphicFramePr>
        <p:xfrm>
          <a:off x="418550" y="1088336"/>
          <a:ext cx="8582125" cy="4014796"/>
        </p:xfrm>
        <a:graphic>
          <a:graphicData uri="http://schemas.openxmlformats.org/drawingml/2006/table">
            <a:tbl>
              <a:tblPr>
                <a:noFill/>
                <a:tableStyleId>{DEC45076-2D95-4E43-917B-807099BD42D2}</a:tableStyleId>
              </a:tblPr>
              <a:tblGrid>
                <a:gridCol w="3139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1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5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1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3046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980000"/>
                          </a:solidFill>
                        </a:rPr>
                        <a:t>Preguntas</a:t>
                      </a:r>
                      <a:endParaRPr b="1" dirty="0">
                        <a:solidFill>
                          <a:srgbClr val="980000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980000"/>
                          </a:solidFill>
                        </a:rPr>
                        <a:t>Qué sé</a:t>
                      </a:r>
                      <a:endParaRPr b="1" dirty="0">
                        <a:solidFill>
                          <a:srgbClr val="980000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980000"/>
                          </a:solidFill>
                        </a:rPr>
                        <a:t>Qué aprendí</a:t>
                      </a:r>
                      <a:endParaRPr b="1" dirty="0">
                        <a:solidFill>
                          <a:srgbClr val="980000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980000"/>
                          </a:solidFill>
                        </a:rPr>
                        <a:t>Qué quiero saber</a:t>
                      </a:r>
                      <a:endParaRPr b="1" dirty="0">
                        <a:solidFill>
                          <a:srgbClr val="980000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980000"/>
                          </a:solidFill>
                        </a:rPr>
                        <a:t>Conclusión</a:t>
                      </a:r>
                      <a:endParaRPr b="1" dirty="0">
                        <a:solidFill>
                          <a:srgbClr val="980000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70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4.- ¿ Qué es un ensayo literario?.</a:t>
                      </a:r>
                      <a:endParaRPr sz="18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1155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70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5.- ¿ Qué es un comic</a:t>
                      </a:r>
                      <a:r>
                        <a:rPr lang="en" sz="1800" baseline="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 o historieta y una novela gráfica?</a:t>
                      </a:r>
                      <a:r>
                        <a:rPr lang="en" sz="18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 </a:t>
                      </a: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" sz="18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1155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6709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6.  Menciona  los</a:t>
                      </a:r>
                      <a:r>
                        <a:rPr lang="es-MX" sz="1800" b="1" baseline="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 niveles para analizar un texto p</a:t>
                      </a:r>
                      <a:r>
                        <a:rPr lang="es-MX" sz="1800" b="1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oético y la estructura de una obra dramática.</a:t>
                      </a:r>
                      <a:endParaRPr sz="1800" b="1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1155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3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1" y="1"/>
            <a:ext cx="9051532" cy="6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EB008B"/>
                </a:solidFill>
              </a:rPr>
              <a:t>Presentación del programa Literatura II</a:t>
            </a:r>
            <a:endParaRPr dirty="0">
              <a:solidFill>
                <a:srgbClr val="EB008B"/>
              </a:solidFill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457200"/>
            <a:ext cx="8229600" cy="4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b="1">
                <a:solidFill>
                  <a:srgbClr val="0000FF"/>
                </a:solidFill>
              </a:rPr>
              <a:t>Vive la lectura</a:t>
            </a:r>
            <a:endParaRPr sz="1200" b="1">
              <a:solidFill>
                <a:srgbClr val="0000FF"/>
              </a:solidFill>
            </a:endParaRPr>
          </a:p>
        </p:txBody>
      </p:sp>
      <p:graphicFrame>
        <p:nvGraphicFramePr>
          <p:cNvPr id="118" name="Shape 118"/>
          <p:cNvGraphicFramePr/>
          <p:nvPr>
            <p:extLst>
              <p:ext uri="{D42A27DB-BD31-4B8C-83A1-F6EECF244321}">
                <p14:modId xmlns:p14="http://schemas.microsoft.com/office/powerpoint/2010/main" val="155144536"/>
              </p:ext>
            </p:extLst>
          </p:nvPr>
        </p:nvGraphicFramePr>
        <p:xfrm>
          <a:off x="0" y="812152"/>
          <a:ext cx="9144000" cy="4214466"/>
        </p:xfrm>
        <a:graphic>
          <a:graphicData uri="http://schemas.openxmlformats.org/drawingml/2006/table">
            <a:tbl>
              <a:tblPr>
                <a:noFill/>
                <a:tableStyleId>{DEC45076-2D95-4E43-917B-807099BD42D2}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0236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Bloques</a:t>
                      </a:r>
                      <a:endParaRPr b="1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0000"/>
                          </a:solidFill>
                        </a:rPr>
                        <a:t>Objetos de Aprendizaje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   Recursos didácticos</a:t>
                      </a:r>
                      <a:endParaRPr b="1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0000"/>
                          </a:solidFill>
                        </a:rPr>
                        <a:t>Evidencias de desempeño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7426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accent2"/>
                          </a:solidFill>
                        </a:rPr>
                        <a:t>Bloque I</a:t>
                      </a: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accent2"/>
                          </a:solidFill>
                        </a:rPr>
                        <a:t>“La lírica a través del tiempo”</a:t>
                      </a:r>
                      <a:endParaRPr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Origen</a:t>
                      </a:r>
                      <a:r>
                        <a:rPr lang="es-MX" sz="14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y </a:t>
                      </a:r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evolución.</a:t>
                      </a:r>
                    </a:p>
                    <a:p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Elementos del género lírico:</a:t>
                      </a:r>
                    </a:p>
                    <a:p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Contextos de producción y recepción: Autor o sujeto lírico, poema, destinatario lírico o lector, contexto social y corriente literaria.</a:t>
                      </a:r>
                    </a:p>
                    <a:p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•	Fondo y forma </a:t>
                      </a:r>
                    </a:p>
                    <a:p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( Niveles):</a:t>
                      </a:r>
                    </a:p>
                    <a:p>
                      <a:r>
                        <a:rPr lang="es-MX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Morfosintáctico: verso, estrofa y estructura sintáctica.</a:t>
                      </a:r>
                    </a:p>
                    <a:p>
                      <a:r>
                        <a:rPr lang="es-MX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Fónico-fonológico: Métrica, rima y ritmo</a:t>
                      </a:r>
                      <a:r>
                        <a:rPr lang="es-MX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</a:p>
                    <a:p>
                      <a:r>
                        <a:rPr lang="es-MX" sz="9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Léxico- semántico y retórico: Significado denotativo y connotativo, figuras retóricas. </a:t>
                      </a:r>
                    </a:p>
                    <a:p>
                      <a:endParaRPr dirty="0">
                        <a:solidFill>
                          <a:schemeClr val="accent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</a:rPr>
                        <a:t>Libro  texto,  Weebly, blog, antologías.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Criterios de evaluación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021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3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3412</TotalTime>
  <Words>1500</Words>
  <Application>Microsoft Office PowerPoint</Application>
  <PresentationFormat>Presentación en pantalla (16:9)</PresentationFormat>
  <Paragraphs>232</Paragraphs>
  <Slides>18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Trebuchet MS</vt:lpstr>
      <vt:lpstr>Algerian</vt:lpstr>
      <vt:lpstr>Arial</vt:lpstr>
      <vt:lpstr>Calibri Light</vt:lpstr>
      <vt:lpstr>Times New Roman</vt:lpstr>
      <vt:lpstr>Calibri</vt:lpstr>
      <vt:lpstr>Celestial</vt:lpstr>
      <vt:lpstr>Encuadre semestre 2024-A LITERATURA  II</vt:lpstr>
      <vt:lpstr>Fechas importantes del semestre                         2024A</vt:lpstr>
      <vt:lpstr>Aspectos del Encuadre</vt:lpstr>
      <vt:lpstr>Análisis de expectativas</vt:lpstr>
      <vt:lpstr>Estilos de Aprendizaje</vt:lpstr>
      <vt:lpstr>Competencias y habilidades socioemocionales</vt:lpstr>
      <vt:lpstr>Evaluación Diagnóstica</vt:lpstr>
      <vt:lpstr>Evaluación Diagnóstica</vt:lpstr>
      <vt:lpstr>Presentación del programa Literatura II</vt:lpstr>
      <vt:lpstr>Presentación del programa Literatura II</vt:lpstr>
      <vt:lpstr>Presentación del programa Literatura II</vt:lpstr>
      <vt:lpstr>Presentación del programa Literatura II</vt:lpstr>
      <vt:lpstr>Metodología de trabajo, Acuerdos y Organización</vt:lpstr>
      <vt:lpstr>Criterios de Evaluación 1° Periodo Literatura II</vt:lpstr>
      <vt:lpstr>Criterios de Evaluación 2° Periodo Literatura II</vt:lpstr>
      <vt:lpstr>Criterios de Evaluación 3° Periodo Literatura II</vt:lpstr>
      <vt:lpstr> Firma de recibido con fecha y enterado de los padres de familia y alumnos (as).  Estas evidencias se emplearán en la etapa de regularización o extraordinario, en caso de reprobar la materia.   </vt:lpstr>
      <vt:lpstr>                                  Bibliografía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ENCUADRE</dc:title>
  <dc:creator>sony</dc:creator>
  <cp:lastModifiedBy>Araceli Martínez Parada</cp:lastModifiedBy>
  <cp:revision>69</cp:revision>
  <cp:lastPrinted>2019-02-19T13:42:26Z</cp:lastPrinted>
  <dcterms:modified xsi:type="dcterms:W3CDTF">2024-02-06T16:19:49Z</dcterms:modified>
</cp:coreProperties>
</file>