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sldIdLst>
    <p:sldId id="256" r:id="rId2"/>
    <p:sldId id="257" r:id="rId3"/>
    <p:sldId id="260" r:id="rId4"/>
    <p:sldId id="258"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2345051-2045-45DA-935E-2E3CA1A69ADC}" type="datetimeFigureOut">
              <a:rPr lang="en-US" smtClean="0"/>
              <a:t>9/19/2023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16205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2345051-2045-45DA-935E-2E3CA1A69ADC}" type="datetimeFigureOut">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338043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2345051-2045-45DA-935E-2E3CA1A69ADC}" type="datetimeFigureOut">
              <a:rPr lang="en-US" smtClean="0"/>
              <a:t>9/19/2023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3184174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2345051-2045-45DA-935E-2E3CA1A69ADC}" type="datetimeFigureOut">
              <a:rPr lang="en-US" smtClean="0"/>
              <a:t>9/19/2023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A7CD31F4-64FA-4BA0-9498-67783267A8C8}" type="slidenum">
              <a:rPr lang="en-US" smtClean="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1912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2345051-2045-45DA-935E-2E3CA1A69ADC}" type="datetimeFigureOut">
              <a:rPr lang="en-US" smtClean="0"/>
              <a:t>9/19/2023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554478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72345051-2045-45DA-935E-2E3CA1A69ADC}" type="datetimeFigureOut">
              <a:rPr lang="en-US" smtClean="0"/>
              <a:t>9/19/2023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4073909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72345051-2045-45DA-935E-2E3CA1A69ADC}" type="datetimeFigureOut">
              <a:rPr lang="en-US" smtClean="0"/>
              <a:t>9/19/2023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1303188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516770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2345051-2045-45DA-935E-2E3CA1A69ADC}" type="datetimeFigureOut">
              <a:rPr lang="en-US" smtClean="0"/>
              <a:t>9/19/2023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21050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211594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2345051-2045-45DA-935E-2E3CA1A69ADC}" type="datetimeFigureOut">
              <a:rPr lang="en-US" smtClean="0"/>
              <a:t>9/19/2023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1298395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170235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9/19/2023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3730403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9/19/2023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407111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9/19/2023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3574524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2345051-2045-45DA-935E-2E3CA1A69ADC}" type="datetimeFigureOut">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600128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2345051-2045-45DA-935E-2E3CA1A69ADC}" type="datetimeFigureOut">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112182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2345051-2045-45DA-935E-2E3CA1A69ADC}" type="datetimeFigureOut">
              <a:rPr lang="en-US" smtClean="0"/>
              <a:t>9/19/2023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7CD31F4-64FA-4BA0-9498-67783267A8C8}" type="slidenum">
              <a:rPr lang="en-US" smtClean="0"/>
              <a:t>‹Nº›</a:t>
            </a:fld>
            <a:endParaRPr lang="en-US" dirty="0"/>
          </a:p>
        </p:txBody>
      </p:sp>
    </p:spTree>
    <p:extLst>
      <p:ext uri="{BB962C8B-B14F-4D97-AF65-F5344CB8AC3E}">
        <p14:creationId xmlns:p14="http://schemas.microsoft.com/office/powerpoint/2010/main" val="212908112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Diseño abstracto de pétalos de flores en colores pastel">
            <a:extLst>
              <a:ext uri="{FF2B5EF4-FFF2-40B4-BE49-F238E27FC236}">
                <a16:creationId xmlns:a16="http://schemas.microsoft.com/office/drawing/2014/main" id="{9467A50E-E22B-132A-4B93-8D4E634C00B3}"/>
              </a:ext>
            </a:extLst>
          </p:cNvPr>
          <p:cNvPicPr>
            <a:picLocks noChangeAspect="1"/>
          </p:cNvPicPr>
          <p:nvPr/>
        </p:nvPicPr>
        <p:blipFill rotWithShape="1">
          <a:blip r:embed="rId2">
            <a:alphaModFix amt="40000"/>
          </a:blip>
          <a:srcRect l="3048" t="21929" r="6043"/>
          <a:stretch/>
        </p:blipFill>
        <p:spPr>
          <a:xfrm>
            <a:off x="20" y="10"/>
            <a:ext cx="12191980" cy="6857990"/>
          </a:xfrm>
          <a:prstGeom prst="rect">
            <a:avLst/>
          </a:prstGeom>
        </p:spPr>
      </p:pic>
      <p:sp>
        <p:nvSpPr>
          <p:cNvPr id="2" name="Título 1">
            <a:extLst>
              <a:ext uri="{FF2B5EF4-FFF2-40B4-BE49-F238E27FC236}">
                <a16:creationId xmlns:a16="http://schemas.microsoft.com/office/drawing/2014/main" id="{DD025033-0743-AD3F-B603-C578AF0B0B44}"/>
              </a:ext>
            </a:extLst>
          </p:cNvPr>
          <p:cNvSpPr>
            <a:spLocks noGrp="1"/>
          </p:cNvSpPr>
          <p:nvPr>
            <p:ph type="ctrTitle"/>
          </p:nvPr>
        </p:nvSpPr>
        <p:spPr>
          <a:xfrm>
            <a:off x="1371600" y="3014139"/>
            <a:ext cx="9448800" cy="1825096"/>
          </a:xfrm>
        </p:spPr>
        <p:txBody>
          <a:bodyPr>
            <a:normAutofit/>
          </a:bodyPr>
          <a:lstStyle/>
          <a:p>
            <a:r>
              <a:rPr lang="es-MX"/>
              <a:t>LA LITERATURA COMO ARTE</a:t>
            </a:r>
          </a:p>
        </p:txBody>
      </p:sp>
      <p:sp>
        <p:nvSpPr>
          <p:cNvPr id="3" name="Subtítulo 2">
            <a:extLst>
              <a:ext uri="{FF2B5EF4-FFF2-40B4-BE49-F238E27FC236}">
                <a16:creationId xmlns:a16="http://schemas.microsoft.com/office/drawing/2014/main" id="{A98EA7A3-9690-6893-4C25-47144F1DB848}"/>
              </a:ext>
            </a:extLst>
          </p:cNvPr>
          <p:cNvSpPr>
            <a:spLocks noGrp="1"/>
          </p:cNvSpPr>
          <p:nvPr>
            <p:ph type="subTitle" idx="1"/>
          </p:nvPr>
        </p:nvSpPr>
        <p:spPr>
          <a:xfrm>
            <a:off x="1371600" y="4842935"/>
            <a:ext cx="9448800" cy="685800"/>
          </a:xfrm>
        </p:spPr>
        <p:txBody>
          <a:bodyPr>
            <a:normAutofit/>
          </a:bodyPr>
          <a:lstStyle/>
          <a:p>
            <a:endParaRPr lang="es-MX"/>
          </a:p>
        </p:txBody>
      </p:sp>
    </p:spTree>
    <p:extLst>
      <p:ext uri="{BB962C8B-B14F-4D97-AF65-F5344CB8AC3E}">
        <p14:creationId xmlns:p14="http://schemas.microsoft.com/office/powerpoint/2010/main" val="850103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7300A0-F45E-34C1-AB50-77D10A13588D}"/>
              </a:ext>
            </a:extLst>
          </p:cNvPr>
          <p:cNvPicPr>
            <a:picLocks noChangeAspect="1"/>
          </p:cNvPicPr>
          <p:nvPr/>
        </p:nvPicPr>
        <p:blipFill rotWithShape="1">
          <a:blip r:embed="rId2">
            <a:alphaModFix amt="30000"/>
          </a:blip>
          <a:srcRect t="17991" b="25759"/>
          <a:stretch/>
        </p:blipFill>
        <p:spPr>
          <a:xfrm>
            <a:off x="20" y="10"/>
            <a:ext cx="12191980" cy="6857990"/>
          </a:xfrm>
          <a:prstGeom prst="rect">
            <a:avLst/>
          </a:prstGeom>
        </p:spPr>
      </p:pic>
      <p:sp>
        <p:nvSpPr>
          <p:cNvPr id="2" name="Título 1">
            <a:extLst>
              <a:ext uri="{FF2B5EF4-FFF2-40B4-BE49-F238E27FC236}">
                <a16:creationId xmlns:a16="http://schemas.microsoft.com/office/drawing/2014/main" id="{E49C0442-69D1-8BD3-9297-4C064902EEE1}"/>
              </a:ext>
            </a:extLst>
          </p:cNvPr>
          <p:cNvSpPr>
            <a:spLocks noGrp="1"/>
          </p:cNvSpPr>
          <p:nvPr>
            <p:ph type="title"/>
          </p:nvPr>
        </p:nvSpPr>
        <p:spPr/>
        <p:txBody>
          <a:bodyPr>
            <a:normAutofit/>
          </a:bodyPr>
          <a:lstStyle/>
          <a:p>
            <a:r>
              <a:rPr lang="es-MX" dirty="0"/>
              <a:t>Autores conocidos por sus obras</a:t>
            </a:r>
          </a:p>
        </p:txBody>
      </p:sp>
      <p:sp>
        <p:nvSpPr>
          <p:cNvPr id="3" name="Marcador de contenido 2">
            <a:extLst>
              <a:ext uri="{FF2B5EF4-FFF2-40B4-BE49-F238E27FC236}">
                <a16:creationId xmlns:a16="http://schemas.microsoft.com/office/drawing/2014/main" id="{2629F161-D572-F64B-CE93-F619582244C4}"/>
              </a:ext>
            </a:extLst>
          </p:cNvPr>
          <p:cNvSpPr>
            <a:spLocks noGrp="1"/>
          </p:cNvSpPr>
          <p:nvPr>
            <p:ph idx="1"/>
          </p:nvPr>
        </p:nvSpPr>
        <p:spPr/>
        <p:txBody>
          <a:bodyPr>
            <a:normAutofit/>
          </a:bodyPr>
          <a:lstStyle/>
          <a:p>
            <a:r>
              <a:rPr lang="es-MX" b="1" u="sng" dirty="0"/>
              <a:t>Gabriel García Márquez (Colombia 1927-México 2014). Cien años de soledad</a:t>
            </a:r>
          </a:p>
          <a:p>
            <a:r>
              <a:rPr lang="es-MX" b="1" u="sng" dirty="0"/>
              <a:t>Ernest Hemingway (EEUU 1899-1961). El viejo y el mar</a:t>
            </a:r>
          </a:p>
          <a:p>
            <a:r>
              <a:rPr lang="es-MX" b="1" u="sng" dirty="0"/>
              <a:t>Julio Verne. (Nantes, </a:t>
            </a:r>
            <a:r>
              <a:rPr lang="es-MX" b="1" u="sng" dirty="0" err="1"/>
              <a:t>Fracia</a:t>
            </a:r>
            <a:r>
              <a:rPr lang="es-MX" b="1" u="sng" dirty="0"/>
              <a:t>, 1828-Amiens, 1901). La vuelta al mundo em 80 días </a:t>
            </a:r>
          </a:p>
          <a:p>
            <a:r>
              <a:rPr lang="es-MX" b="1" u="sng" dirty="0"/>
              <a:t>Oscar Wilde (Dublín, 1854-París 1900). El retrato de Dorian Gray</a:t>
            </a:r>
          </a:p>
          <a:p>
            <a:r>
              <a:rPr lang="es-MX" b="1" u="sng" dirty="0"/>
              <a:t>Octavio Paz Lozano. (México D.F., 31 de marzo de 1914 - Coyoacán, México, 19 de abril de 1998). El laberinto de la soledad</a:t>
            </a:r>
          </a:p>
          <a:p>
            <a:r>
              <a:rPr lang="es-MX" b="1" u="sng" dirty="0"/>
              <a:t>José Emilio Pacheco Berny (Ciudad de México, 30 de junio de 1939 - Ciudad de México, 26 de enero de 2014). Las batallas en el desierto</a:t>
            </a:r>
          </a:p>
        </p:txBody>
      </p:sp>
    </p:spTree>
    <p:extLst>
      <p:ext uri="{BB962C8B-B14F-4D97-AF65-F5344CB8AC3E}">
        <p14:creationId xmlns:p14="http://schemas.microsoft.com/office/powerpoint/2010/main" val="211427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ibro abierto">
            <a:extLst>
              <a:ext uri="{FF2B5EF4-FFF2-40B4-BE49-F238E27FC236}">
                <a16:creationId xmlns:a16="http://schemas.microsoft.com/office/drawing/2014/main" id="{57E7405D-5A2B-D22B-3052-C8DC83268DFE}"/>
              </a:ext>
            </a:extLst>
          </p:cNvPr>
          <p:cNvPicPr>
            <a:picLocks noChangeAspect="1"/>
          </p:cNvPicPr>
          <p:nvPr/>
        </p:nvPicPr>
        <p:blipFill rotWithShape="1">
          <a:blip r:embed="rId2">
            <a:alphaModFix amt="30000"/>
          </a:blip>
          <a:srcRect t="15730"/>
          <a:stretch/>
        </p:blipFill>
        <p:spPr>
          <a:xfrm>
            <a:off x="20" y="10"/>
            <a:ext cx="12191980" cy="6857990"/>
          </a:xfrm>
          <a:prstGeom prst="rect">
            <a:avLst/>
          </a:prstGeom>
        </p:spPr>
      </p:pic>
      <p:sp>
        <p:nvSpPr>
          <p:cNvPr id="2" name="Título 1">
            <a:extLst>
              <a:ext uri="{FF2B5EF4-FFF2-40B4-BE49-F238E27FC236}">
                <a16:creationId xmlns:a16="http://schemas.microsoft.com/office/drawing/2014/main" id="{EEDDF2F4-2961-A440-D505-4F38AD7F1407}"/>
              </a:ext>
            </a:extLst>
          </p:cNvPr>
          <p:cNvSpPr>
            <a:spLocks noGrp="1"/>
          </p:cNvSpPr>
          <p:nvPr>
            <p:ph type="title"/>
          </p:nvPr>
        </p:nvSpPr>
        <p:spPr/>
        <p:txBody>
          <a:bodyPr>
            <a:normAutofit/>
          </a:bodyPr>
          <a:lstStyle/>
          <a:p>
            <a:r>
              <a:rPr lang="es-MX" dirty="0"/>
              <a:t>¿Como influye en los sentimientos de los lectores?</a:t>
            </a:r>
          </a:p>
        </p:txBody>
      </p:sp>
      <p:sp>
        <p:nvSpPr>
          <p:cNvPr id="3" name="Marcador de contenido 2">
            <a:extLst>
              <a:ext uri="{FF2B5EF4-FFF2-40B4-BE49-F238E27FC236}">
                <a16:creationId xmlns:a16="http://schemas.microsoft.com/office/drawing/2014/main" id="{0A37704B-82AB-ACFE-903C-33685B6226E9}"/>
              </a:ext>
            </a:extLst>
          </p:cNvPr>
          <p:cNvSpPr>
            <a:spLocks noGrp="1"/>
          </p:cNvSpPr>
          <p:nvPr>
            <p:ph idx="1"/>
          </p:nvPr>
        </p:nvSpPr>
        <p:spPr/>
        <p:txBody>
          <a:bodyPr>
            <a:normAutofit/>
          </a:bodyPr>
          <a:lstStyle/>
          <a:p>
            <a:pPr marL="0" indent="0">
              <a:buNone/>
            </a:pPr>
            <a:r>
              <a:rPr lang="es-MX" dirty="0"/>
              <a:t>Ser más empático. La lectura de literatura incita a que el lector se ponga en la piel y pensamiento de los personajes, favoreciendo así a la empatía.</a:t>
            </a:r>
          </a:p>
          <a:p>
            <a:pPr marL="0" indent="0">
              <a:buNone/>
            </a:pPr>
            <a:r>
              <a:rPr lang="es-MX" dirty="0"/>
              <a:t> Contribuye a la relajación: la lectura es un arma útil contra el estrés y la ansiedad. Si nos sumergimos en las aventuras que estamos leyendo, conseguimos una desconexión de la realidad. </a:t>
            </a:r>
          </a:p>
          <a:p>
            <a:pPr marL="0" indent="0">
              <a:buNone/>
            </a:pPr>
            <a:r>
              <a:rPr lang="es-MX" dirty="0"/>
              <a:t>Esta también nos puede transmitir la felicidad, miedo, enojo, tristeza, arrepentimiento, triunfos y desilusiones del protagonista compartiéndolos con nosotros conforme vallamos leyendo su historia</a:t>
            </a:r>
          </a:p>
        </p:txBody>
      </p:sp>
    </p:spTree>
    <p:extLst>
      <p:ext uri="{BB962C8B-B14F-4D97-AF65-F5344CB8AC3E}">
        <p14:creationId xmlns:p14="http://schemas.microsoft.com/office/powerpoint/2010/main" val="1091799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D49B10-406A-D7CA-AB27-D47F765254E1}"/>
              </a:ext>
            </a:extLst>
          </p:cNvPr>
          <p:cNvSpPr>
            <a:spLocks noGrp="1"/>
          </p:cNvSpPr>
          <p:nvPr>
            <p:ph type="title"/>
          </p:nvPr>
        </p:nvSpPr>
        <p:spPr>
          <a:xfrm>
            <a:off x="7877898" y="1327169"/>
            <a:ext cx="3646678" cy="4199513"/>
          </a:xfrm>
        </p:spPr>
        <p:txBody>
          <a:bodyPr>
            <a:normAutofit/>
          </a:bodyPr>
          <a:lstStyle/>
          <a:p>
            <a:pPr algn="l"/>
            <a:r>
              <a:rPr lang="es-MX" sz="3400">
                <a:solidFill>
                  <a:srgbClr val="FFFFFF"/>
                </a:solidFill>
              </a:rPr>
              <a:t>¿POR QUE ES CONSIDERADO UN ARTE?</a:t>
            </a:r>
          </a:p>
        </p:txBody>
      </p:sp>
      <p:sp>
        <p:nvSpPr>
          <p:cNvPr id="3" name="Marcador de contenido 2">
            <a:extLst>
              <a:ext uri="{FF2B5EF4-FFF2-40B4-BE49-F238E27FC236}">
                <a16:creationId xmlns:a16="http://schemas.microsoft.com/office/drawing/2014/main" id="{3E01E19B-11AE-565B-9329-A2211BB133D8}"/>
              </a:ext>
            </a:extLst>
          </p:cNvPr>
          <p:cNvSpPr>
            <a:spLocks noGrp="1"/>
          </p:cNvSpPr>
          <p:nvPr>
            <p:ph idx="1"/>
          </p:nvPr>
        </p:nvSpPr>
        <p:spPr>
          <a:xfrm>
            <a:off x="965201" y="965201"/>
            <a:ext cx="5947496" cy="4923448"/>
          </a:xfrm>
        </p:spPr>
        <p:txBody>
          <a:bodyPr anchor="ctr">
            <a:normAutofit/>
          </a:bodyPr>
          <a:lstStyle/>
          <a:p>
            <a:r>
              <a:rPr lang="es-MX" sz="2000" dirty="0"/>
              <a:t>La literatura es una forma de expresión artística que emplea como principal recurso el lenguaje escrito u oral. Se considera un arte porque expone la visión del autor, que es quien emplea la palabra desde una perspectiva estética. También se considera como un arte ya que puede tener más de un sentimiento que nos pueda compartir y podemos adentrarnos a un nuevo mundo</a:t>
            </a:r>
          </a:p>
        </p:txBody>
      </p:sp>
    </p:spTree>
    <p:extLst>
      <p:ext uri="{BB962C8B-B14F-4D97-AF65-F5344CB8AC3E}">
        <p14:creationId xmlns:p14="http://schemas.microsoft.com/office/powerpoint/2010/main" val="42271853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xplosión de una nube de polvo de partículas de color blanco y un fondo negro">
            <a:extLst>
              <a:ext uri="{FF2B5EF4-FFF2-40B4-BE49-F238E27FC236}">
                <a16:creationId xmlns:a16="http://schemas.microsoft.com/office/drawing/2014/main" id="{1F8C6ECE-4F40-7A26-ED96-EBE1E54DFF70}"/>
              </a:ext>
            </a:extLst>
          </p:cNvPr>
          <p:cNvPicPr>
            <a:picLocks noChangeAspect="1"/>
          </p:cNvPicPr>
          <p:nvPr/>
        </p:nvPicPr>
        <p:blipFill rotWithShape="1">
          <a:blip r:embed="rId2">
            <a:duotone>
              <a:schemeClr val="bg2">
                <a:shade val="45000"/>
                <a:satMod val="135000"/>
              </a:schemeClr>
              <a:prstClr val="white"/>
            </a:duotone>
            <a:alphaModFix amt="30000"/>
          </a:blip>
          <a:srcRect t="25000"/>
          <a:stretch/>
        </p:blipFill>
        <p:spPr>
          <a:xfrm>
            <a:off x="20" y="10"/>
            <a:ext cx="12191980" cy="6857990"/>
          </a:xfrm>
          <a:prstGeom prst="rect">
            <a:avLst/>
          </a:prstGeom>
        </p:spPr>
      </p:pic>
      <p:sp>
        <p:nvSpPr>
          <p:cNvPr id="2" name="Título 1">
            <a:extLst>
              <a:ext uri="{FF2B5EF4-FFF2-40B4-BE49-F238E27FC236}">
                <a16:creationId xmlns:a16="http://schemas.microsoft.com/office/drawing/2014/main" id="{6DF499F3-CAD3-7A44-C149-E02AD1EF430E}"/>
              </a:ext>
            </a:extLst>
          </p:cNvPr>
          <p:cNvSpPr>
            <a:spLocks noGrp="1"/>
          </p:cNvSpPr>
          <p:nvPr>
            <p:ph type="title"/>
          </p:nvPr>
        </p:nvSpPr>
        <p:spPr/>
        <p:txBody>
          <a:bodyPr>
            <a:normAutofit/>
          </a:bodyPr>
          <a:lstStyle/>
          <a:p>
            <a:r>
              <a:rPr lang="es-MX" sz="2800"/>
              <a:t>¿Cómo ESTA PUEDE INFLUIR EN NUESTRA VIDA DIARIA?</a:t>
            </a:r>
            <a:br>
              <a:rPr lang="es-MX" sz="2800"/>
            </a:br>
            <a:endParaRPr lang="es-MX" sz="2800"/>
          </a:p>
        </p:txBody>
      </p:sp>
      <p:sp>
        <p:nvSpPr>
          <p:cNvPr id="3" name="Marcador de contenido 2">
            <a:extLst>
              <a:ext uri="{FF2B5EF4-FFF2-40B4-BE49-F238E27FC236}">
                <a16:creationId xmlns:a16="http://schemas.microsoft.com/office/drawing/2014/main" id="{3C50BBFF-09B3-4C2B-F51C-D7128D954C45}"/>
              </a:ext>
            </a:extLst>
          </p:cNvPr>
          <p:cNvSpPr>
            <a:spLocks noGrp="1"/>
          </p:cNvSpPr>
          <p:nvPr>
            <p:ph idx="1"/>
          </p:nvPr>
        </p:nvSpPr>
        <p:spPr/>
        <p:txBody>
          <a:bodyPr>
            <a:normAutofit/>
          </a:bodyPr>
          <a:lstStyle/>
          <a:p>
            <a:r>
              <a:rPr lang="es-MX" dirty="0"/>
              <a:t>La lectura es un hábito fundamental para el desarrollo personal, educativo, profesional y emocional de cualquier persona. Tomar un momento para leer puede ayudar a mejorar la comprensión, gramática y redacción, incentiva la curiosidad e imaginación, al igual que mejora las habilidades comunicativas gracias al aprendizaje adquirido.</a:t>
            </a:r>
          </a:p>
          <a:p>
            <a:endParaRPr lang="es-MX" dirty="0"/>
          </a:p>
          <a:p>
            <a:r>
              <a:rPr lang="es-MX" dirty="0"/>
              <a:t>También, tiene numerosas implicaciones aprovechables para cada individuo porque ayuda a reducir el estrés debido a que mantiene la atención en lo que lee y deja a un lado las preocupaciones y demás necesidades que se tengan.</a:t>
            </a:r>
          </a:p>
        </p:txBody>
      </p:sp>
    </p:spTree>
    <p:extLst>
      <p:ext uri="{BB962C8B-B14F-4D97-AF65-F5344CB8AC3E}">
        <p14:creationId xmlns:p14="http://schemas.microsoft.com/office/powerpoint/2010/main" val="16552818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theme/theme1.xml><?xml version="1.0" encoding="utf-8"?>
<a:theme xmlns:a="http://schemas.openxmlformats.org/drawingml/2006/main" name="Estela de condensación">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32</TotalTime>
  <Words>408</Words>
  <Application>Microsoft Office PowerPoint</Application>
  <PresentationFormat>Panorámica</PresentationFormat>
  <Paragraphs>18</Paragraphs>
  <Slides>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vt:i4>
      </vt:variant>
    </vt:vector>
  </HeadingPairs>
  <TitlesOfParts>
    <vt:vector size="8" baseType="lpstr">
      <vt:lpstr>Arial</vt:lpstr>
      <vt:lpstr>Century Gothic</vt:lpstr>
      <vt:lpstr>Estela de condensación</vt:lpstr>
      <vt:lpstr>LA LITERATURA COMO ARTE</vt:lpstr>
      <vt:lpstr>Autores conocidos por sus obras</vt:lpstr>
      <vt:lpstr>¿Como influye en los sentimientos de los lectores?</vt:lpstr>
      <vt:lpstr>¿POR QUE ES CONSIDERADO UN ARTE?</vt:lpstr>
      <vt:lpstr>¿Cómo ESTA PUEDE INFLUIR EN NUESTRA VIDA DIARIA?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LITERATURA COMO ARTE</dc:title>
  <dc:creator>Hendorian 17dri</dc:creator>
  <cp:lastModifiedBy>Araceli Martínez Parada</cp:lastModifiedBy>
  <cp:revision>1</cp:revision>
  <dcterms:created xsi:type="dcterms:W3CDTF">2023-09-19T16:46:29Z</dcterms:created>
  <dcterms:modified xsi:type="dcterms:W3CDTF">2023-09-19T18:12:44Z</dcterms:modified>
</cp:coreProperties>
</file>