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  <p:sldMasterId id="2147483806" r:id="rId2"/>
  </p:sldMasterIdLst>
  <p:notesMasterIdLst>
    <p:notesMasterId r:id="rId29"/>
  </p:notesMasterIdLst>
  <p:sldIdLst>
    <p:sldId id="256" r:id="rId3"/>
    <p:sldId id="293" r:id="rId4"/>
    <p:sldId id="294" r:id="rId5"/>
    <p:sldId id="295" r:id="rId6"/>
    <p:sldId id="267" r:id="rId7"/>
    <p:sldId id="259" r:id="rId8"/>
    <p:sldId id="270" r:id="rId9"/>
    <p:sldId id="261" r:id="rId10"/>
    <p:sldId id="271" r:id="rId11"/>
    <p:sldId id="264" r:id="rId12"/>
    <p:sldId id="272" r:id="rId13"/>
    <p:sldId id="273" r:id="rId14"/>
    <p:sldId id="266" r:id="rId15"/>
    <p:sldId id="275" r:id="rId16"/>
    <p:sldId id="287" r:id="rId17"/>
    <p:sldId id="288" r:id="rId18"/>
    <p:sldId id="279" r:id="rId19"/>
    <p:sldId id="280" r:id="rId20"/>
    <p:sldId id="281" r:id="rId21"/>
    <p:sldId id="282" r:id="rId22"/>
    <p:sldId id="283" r:id="rId23"/>
    <p:sldId id="284" r:id="rId24"/>
    <p:sldId id="265" r:id="rId25"/>
    <p:sldId id="285" r:id="rId26"/>
    <p:sldId id="286" r:id="rId27"/>
    <p:sldId id="290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CA93A7-8076-4C9F-B5B5-F8782350E12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84E79C8-89E1-45A3-9346-4CE9719628CB}">
      <dgm:prSet/>
      <dgm:spPr/>
      <dgm:t>
        <a:bodyPr/>
        <a:lstStyle/>
        <a:p>
          <a:r>
            <a:rPr lang="en-US" b="0" i="0"/>
            <a:t>1.- Dinámica de grupo.</a:t>
          </a:r>
          <a:endParaRPr lang="en-US"/>
        </a:p>
      </dgm:t>
    </dgm:pt>
    <dgm:pt modelId="{C7668C0E-7B89-4766-985A-E64509388692}" type="parTrans" cxnId="{B3521A90-1945-4BD4-AE0F-BF8D5EE10504}">
      <dgm:prSet/>
      <dgm:spPr/>
      <dgm:t>
        <a:bodyPr/>
        <a:lstStyle/>
        <a:p>
          <a:endParaRPr lang="en-US"/>
        </a:p>
      </dgm:t>
    </dgm:pt>
    <dgm:pt modelId="{443354CD-4677-4858-AE45-DEBAB69ECA73}" type="sibTrans" cxnId="{B3521A90-1945-4BD4-AE0F-BF8D5EE10504}">
      <dgm:prSet/>
      <dgm:spPr/>
      <dgm:t>
        <a:bodyPr/>
        <a:lstStyle/>
        <a:p>
          <a:endParaRPr lang="en-US"/>
        </a:p>
      </dgm:t>
    </dgm:pt>
    <dgm:pt modelId="{395D4000-8339-4908-B07E-A2A165110313}">
      <dgm:prSet/>
      <dgm:spPr/>
      <dgm:t>
        <a:bodyPr/>
        <a:lstStyle/>
        <a:p>
          <a:r>
            <a:rPr lang="en-US" b="0" i="0"/>
            <a:t>2.- Análisis de expectativas.  </a:t>
          </a:r>
          <a:endParaRPr lang="en-US"/>
        </a:p>
      </dgm:t>
    </dgm:pt>
    <dgm:pt modelId="{CB90DBB5-A40F-4AB7-A6E2-FDA685F4E5A1}" type="parTrans" cxnId="{5C797073-9BDE-4385-8473-3E6EBB952607}">
      <dgm:prSet/>
      <dgm:spPr/>
      <dgm:t>
        <a:bodyPr/>
        <a:lstStyle/>
        <a:p>
          <a:endParaRPr lang="en-US"/>
        </a:p>
      </dgm:t>
    </dgm:pt>
    <dgm:pt modelId="{B2174BE9-8560-4B13-B83D-EC171B52C67D}" type="sibTrans" cxnId="{5C797073-9BDE-4385-8473-3E6EBB952607}">
      <dgm:prSet/>
      <dgm:spPr/>
      <dgm:t>
        <a:bodyPr/>
        <a:lstStyle/>
        <a:p>
          <a:endParaRPr lang="en-US"/>
        </a:p>
      </dgm:t>
    </dgm:pt>
    <dgm:pt modelId="{DCCC68A5-465F-463F-B008-3D18FCC007BD}">
      <dgm:prSet/>
      <dgm:spPr/>
      <dgm:t>
        <a:bodyPr/>
        <a:lstStyle/>
        <a:p>
          <a:r>
            <a:rPr lang="en-US" b="0" i="0"/>
            <a:t>3.- Examen de estilos de aprendizaje</a:t>
          </a:r>
          <a:endParaRPr lang="en-US"/>
        </a:p>
      </dgm:t>
    </dgm:pt>
    <dgm:pt modelId="{C59569CC-E746-4ECC-8D4D-D5359DEA881E}" type="parTrans" cxnId="{5303A1D7-224A-4806-80F8-52F650081B0A}">
      <dgm:prSet/>
      <dgm:spPr/>
      <dgm:t>
        <a:bodyPr/>
        <a:lstStyle/>
        <a:p>
          <a:endParaRPr lang="en-US"/>
        </a:p>
      </dgm:t>
    </dgm:pt>
    <dgm:pt modelId="{710540BC-257C-4DC4-BE8D-AF4A3AC9D8F3}" type="sibTrans" cxnId="{5303A1D7-224A-4806-80F8-52F650081B0A}">
      <dgm:prSet/>
      <dgm:spPr/>
      <dgm:t>
        <a:bodyPr/>
        <a:lstStyle/>
        <a:p>
          <a:endParaRPr lang="en-US"/>
        </a:p>
      </dgm:t>
    </dgm:pt>
    <dgm:pt modelId="{CDAF0976-F2B5-4B59-95A7-37650D465D78}">
      <dgm:prSet/>
      <dgm:spPr/>
      <dgm:t>
        <a:bodyPr/>
        <a:lstStyle/>
        <a:p>
          <a:r>
            <a:rPr lang="en-US" b="0" i="0"/>
            <a:t>4.- Evaluación diagnóstica</a:t>
          </a:r>
          <a:endParaRPr lang="en-US"/>
        </a:p>
      </dgm:t>
    </dgm:pt>
    <dgm:pt modelId="{67E95F9D-34F3-4BE1-8D1D-596F47A7C55F}" type="parTrans" cxnId="{C3B9CCDD-E1CF-44EA-93C3-35BD6C6D8246}">
      <dgm:prSet/>
      <dgm:spPr/>
      <dgm:t>
        <a:bodyPr/>
        <a:lstStyle/>
        <a:p>
          <a:endParaRPr lang="en-US"/>
        </a:p>
      </dgm:t>
    </dgm:pt>
    <dgm:pt modelId="{F231377C-2108-458E-ACC1-6B933AF4011C}" type="sibTrans" cxnId="{C3B9CCDD-E1CF-44EA-93C3-35BD6C6D8246}">
      <dgm:prSet/>
      <dgm:spPr/>
      <dgm:t>
        <a:bodyPr/>
        <a:lstStyle/>
        <a:p>
          <a:endParaRPr lang="en-US"/>
        </a:p>
      </dgm:t>
    </dgm:pt>
    <dgm:pt modelId="{51312F23-9A41-4CAF-8358-0CF94E765331}">
      <dgm:prSet/>
      <dgm:spPr/>
      <dgm:t>
        <a:bodyPr/>
        <a:lstStyle/>
        <a:p>
          <a:r>
            <a:rPr lang="en-US" b="0" i="0"/>
            <a:t>5.- Presentación del programa.</a:t>
          </a:r>
          <a:endParaRPr lang="en-US"/>
        </a:p>
      </dgm:t>
    </dgm:pt>
    <dgm:pt modelId="{77966EEF-537F-4A2D-8510-53C2BEE6EBAB}" type="parTrans" cxnId="{0621AAAE-3678-4FFE-9A49-1B1B2FCF6CD3}">
      <dgm:prSet/>
      <dgm:spPr/>
      <dgm:t>
        <a:bodyPr/>
        <a:lstStyle/>
        <a:p>
          <a:endParaRPr lang="en-US"/>
        </a:p>
      </dgm:t>
    </dgm:pt>
    <dgm:pt modelId="{E06434E9-C79F-497A-9F2A-0129308A9EBB}" type="sibTrans" cxnId="{0621AAAE-3678-4FFE-9A49-1B1B2FCF6CD3}">
      <dgm:prSet/>
      <dgm:spPr/>
      <dgm:t>
        <a:bodyPr/>
        <a:lstStyle/>
        <a:p>
          <a:endParaRPr lang="en-US"/>
        </a:p>
      </dgm:t>
    </dgm:pt>
    <dgm:pt modelId="{E204E754-9217-43BE-9ED4-C78694B06F73}">
      <dgm:prSet/>
      <dgm:spPr/>
      <dgm:t>
        <a:bodyPr/>
        <a:lstStyle/>
        <a:p>
          <a:r>
            <a:rPr lang="en-US" b="0" i="0"/>
            <a:t>6.- Metodología de trabajo y  normas de convivencia</a:t>
          </a:r>
          <a:endParaRPr lang="en-US"/>
        </a:p>
      </dgm:t>
    </dgm:pt>
    <dgm:pt modelId="{4A74D019-8CB1-41A8-A9EE-4E35D83C8F17}" type="parTrans" cxnId="{AC286DDA-869B-40F5-91F8-5EF73F32991C}">
      <dgm:prSet/>
      <dgm:spPr/>
      <dgm:t>
        <a:bodyPr/>
        <a:lstStyle/>
        <a:p>
          <a:endParaRPr lang="en-US"/>
        </a:p>
      </dgm:t>
    </dgm:pt>
    <dgm:pt modelId="{3E14AB86-B7D5-4777-A41D-7A73C9BDA483}" type="sibTrans" cxnId="{AC286DDA-869B-40F5-91F8-5EF73F32991C}">
      <dgm:prSet/>
      <dgm:spPr/>
      <dgm:t>
        <a:bodyPr/>
        <a:lstStyle/>
        <a:p>
          <a:endParaRPr lang="en-US"/>
        </a:p>
      </dgm:t>
    </dgm:pt>
    <dgm:pt modelId="{708D63F0-0052-46E4-A5F2-244E0B44A892}" type="pres">
      <dgm:prSet presAssocID="{74CA93A7-8076-4C9F-B5B5-F8782350E124}" presName="diagram" presStyleCnt="0">
        <dgm:presLayoutVars>
          <dgm:dir/>
          <dgm:resizeHandles val="exact"/>
        </dgm:presLayoutVars>
      </dgm:prSet>
      <dgm:spPr/>
    </dgm:pt>
    <dgm:pt modelId="{BD36F10D-935A-4FB6-8142-22ABC2556A95}" type="pres">
      <dgm:prSet presAssocID="{884E79C8-89E1-45A3-9346-4CE9719628CB}" presName="node" presStyleLbl="node1" presStyleIdx="0" presStyleCnt="6">
        <dgm:presLayoutVars>
          <dgm:bulletEnabled val="1"/>
        </dgm:presLayoutVars>
      </dgm:prSet>
      <dgm:spPr/>
    </dgm:pt>
    <dgm:pt modelId="{20D848F4-E070-418D-856C-795008998EA6}" type="pres">
      <dgm:prSet presAssocID="{443354CD-4677-4858-AE45-DEBAB69ECA73}" presName="sibTrans" presStyleCnt="0"/>
      <dgm:spPr/>
    </dgm:pt>
    <dgm:pt modelId="{2BCFB087-8667-40AC-83E5-4FA285CB2E35}" type="pres">
      <dgm:prSet presAssocID="{395D4000-8339-4908-B07E-A2A165110313}" presName="node" presStyleLbl="node1" presStyleIdx="1" presStyleCnt="6">
        <dgm:presLayoutVars>
          <dgm:bulletEnabled val="1"/>
        </dgm:presLayoutVars>
      </dgm:prSet>
      <dgm:spPr/>
    </dgm:pt>
    <dgm:pt modelId="{CD22D661-14FE-4D7B-87BA-58B68ED6AA0D}" type="pres">
      <dgm:prSet presAssocID="{B2174BE9-8560-4B13-B83D-EC171B52C67D}" presName="sibTrans" presStyleCnt="0"/>
      <dgm:spPr/>
    </dgm:pt>
    <dgm:pt modelId="{D233A825-8566-41F8-8C0D-244316F969CB}" type="pres">
      <dgm:prSet presAssocID="{DCCC68A5-465F-463F-B008-3D18FCC007BD}" presName="node" presStyleLbl="node1" presStyleIdx="2" presStyleCnt="6">
        <dgm:presLayoutVars>
          <dgm:bulletEnabled val="1"/>
        </dgm:presLayoutVars>
      </dgm:prSet>
      <dgm:spPr/>
    </dgm:pt>
    <dgm:pt modelId="{9F7FA97C-29A8-4BC7-8497-855D5B01FA3C}" type="pres">
      <dgm:prSet presAssocID="{710540BC-257C-4DC4-BE8D-AF4A3AC9D8F3}" presName="sibTrans" presStyleCnt="0"/>
      <dgm:spPr/>
    </dgm:pt>
    <dgm:pt modelId="{0189EDDB-2C94-444F-9A7E-9FB4B5D776E9}" type="pres">
      <dgm:prSet presAssocID="{CDAF0976-F2B5-4B59-95A7-37650D465D78}" presName="node" presStyleLbl="node1" presStyleIdx="3" presStyleCnt="6">
        <dgm:presLayoutVars>
          <dgm:bulletEnabled val="1"/>
        </dgm:presLayoutVars>
      </dgm:prSet>
      <dgm:spPr/>
    </dgm:pt>
    <dgm:pt modelId="{5020E985-E4C3-4866-8D11-6B3FD1EC1E06}" type="pres">
      <dgm:prSet presAssocID="{F231377C-2108-458E-ACC1-6B933AF4011C}" presName="sibTrans" presStyleCnt="0"/>
      <dgm:spPr/>
    </dgm:pt>
    <dgm:pt modelId="{5A860F7A-EB20-4558-BABA-178978DC62A6}" type="pres">
      <dgm:prSet presAssocID="{51312F23-9A41-4CAF-8358-0CF94E765331}" presName="node" presStyleLbl="node1" presStyleIdx="4" presStyleCnt="6">
        <dgm:presLayoutVars>
          <dgm:bulletEnabled val="1"/>
        </dgm:presLayoutVars>
      </dgm:prSet>
      <dgm:spPr/>
    </dgm:pt>
    <dgm:pt modelId="{2EA0FDCF-8F04-4DD2-B35B-F84FE6ADEB33}" type="pres">
      <dgm:prSet presAssocID="{E06434E9-C79F-497A-9F2A-0129308A9EBB}" presName="sibTrans" presStyleCnt="0"/>
      <dgm:spPr/>
    </dgm:pt>
    <dgm:pt modelId="{D111DC69-D907-4BDE-8F1A-F4525E1F4C22}" type="pres">
      <dgm:prSet presAssocID="{E204E754-9217-43BE-9ED4-C78694B06F73}" presName="node" presStyleLbl="node1" presStyleIdx="5" presStyleCnt="6">
        <dgm:presLayoutVars>
          <dgm:bulletEnabled val="1"/>
        </dgm:presLayoutVars>
      </dgm:prSet>
      <dgm:spPr/>
    </dgm:pt>
  </dgm:ptLst>
  <dgm:cxnLst>
    <dgm:cxn modelId="{1F5DF21A-289A-4242-A766-50C898F8E7B5}" type="presOf" srcId="{E204E754-9217-43BE-9ED4-C78694B06F73}" destId="{D111DC69-D907-4BDE-8F1A-F4525E1F4C22}" srcOrd="0" destOrd="0" presId="urn:microsoft.com/office/officeart/2005/8/layout/default"/>
    <dgm:cxn modelId="{C74D9871-E42D-4F48-806A-6AB5B67B7C2B}" type="presOf" srcId="{74CA93A7-8076-4C9F-B5B5-F8782350E124}" destId="{708D63F0-0052-46E4-A5F2-244E0B44A892}" srcOrd="0" destOrd="0" presId="urn:microsoft.com/office/officeart/2005/8/layout/default"/>
    <dgm:cxn modelId="{5C797073-9BDE-4385-8473-3E6EBB952607}" srcId="{74CA93A7-8076-4C9F-B5B5-F8782350E124}" destId="{395D4000-8339-4908-B07E-A2A165110313}" srcOrd="1" destOrd="0" parTransId="{CB90DBB5-A40F-4AB7-A6E2-FDA685F4E5A1}" sibTransId="{B2174BE9-8560-4B13-B83D-EC171B52C67D}"/>
    <dgm:cxn modelId="{7E2D787D-F680-420E-9445-8864124E504E}" type="presOf" srcId="{884E79C8-89E1-45A3-9346-4CE9719628CB}" destId="{BD36F10D-935A-4FB6-8142-22ABC2556A95}" srcOrd="0" destOrd="0" presId="urn:microsoft.com/office/officeart/2005/8/layout/default"/>
    <dgm:cxn modelId="{B3521A90-1945-4BD4-AE0F-BF8D5EE10504}" srcId="{74CA93A7-8076-4C9F-B5B5-F8782350E124}" destId="{884E79C8-89E1-45A3-9346-4CE9719628CB}" srcOrd="0" destOrd="0" parTransId="{C7668C0E-7B89-4766-985A-E64509388692}" sibTransId="{443354CD-4677-4858-AE45-DEBAB69ECA73}"/>
    <dgm:cxn modelId="{58422A99-0011-4EE8-9891-CB7E6BF62FC9}" type="presOf" srcId="{CDAF0976-F2B5-4B59-95A7-37650D465D78}" destId="{0189EDDB-2C94-444F-9A7E-9FB4B5D776E9}" srcOrd="0" destOrd="0" presId="urn:microsoft.com/office/officeart/2005/8/layout/default"/>
    <dgm:cxn modelId="{2CCCF9A9-866B-4BB5-B493-24C2A154572E}" type="presOf" srcId="{395D4000-8339-4908-B07E-A2A165110313}" destId="{2BCFB087-8667-40AC-83E5-4FA285CB2E35}" srcOrd="0" destOrd="0" presId="urn:microsoft.com/office/officeart/2005/8/layout/default"/>
    <dgm:cxn modelId="{0621AAAE-3678-4FFE-9A49-1B1B2FCF6CD3}" srcId="{74CA93A7-8076-4C9F-B5B5-F8782350E124}" destId="{51312F23-9A41-4CAF-8358-0CF94E765331}" srcOrd="4" destOrd="0" parTransId="{77966EEF-537F-4A2D-8510-53C2BEE6EBAB}" sibTransId="{E06434E9-C79F-497A-9F2A-0129308A9EBB}"/>
    <dgm:cxn modelId="{5303A1D7-224A-4806-80F8-52F650081B0A}" srcId="{74CA93A7-8076-4C9F-B5B5-F8782350E124}" destId="{DCCC68A5-465F-463F-B008-3D18FCC007BD}" srcOrd="2" destOrd="0" parTransId="{C59569CC-E746-4ECC-8D4D-D5359DEA881E}" sibTransId="{710540BC-257C-4DC4-BE8D-AF4A3AC9D8F3}"/>
    <dgm:cxn modelId="{AC286DDA-869B-40F5-91F8-5EF73F32991C}" srcId="{74CA93A7-8076-4C9F-B5B5-F8782350E124}" destId="{E204E754-9217-43BE-9ED4-C78694B06F73}" srcOrd="5" destOrd="0" parTransId="{4A74D019-8CB1-41A8-A9EE-4E35D83C8F17}" sibTransId="{3E14AB86-B7D5-4777-A41D-7A73C9BDA483}"/>
    <dgm:cxn modelId="{94AA70DD-0B0E-4549-A8F7-A13ABE23FC97}" type="presOf" srcId="{DCCC68A5-465F-463F-B008-3D18FCC007BD}" destId="{D233A825-8566-41F8-8C0D-244316F969CB}" srcOrd="0" destOrd="0" presId="urn:microsoft.com/office/officeart/2005/8/layout/default"/>
    <dgm:cxn modelId="{C3B9CCDD-E1CF-44EA-93C3-35BD6C6D8246}" srcId="{74CA93A7-8076-4C9F-B5B5-F8782350E124}" destId="{CDAF0976-F2B5-4B59-95A7-37650D465D78}" srcOrd="3" destOrd="0" parTransId="{67E95F9D-34F3-4BE1-8D1D-596F47A7C55F}" sibTransId="{F231377C-2108-458E-ACC1-6B933AF4011C}"/>
    <dgm:cxn modelId="{65050DFE-A712-4954-873C-65FF09E67789}" type="presOf" srcId="{51312F23-9A41-4CAF-8358-0CF94E765331}" destId="{5A860F7A-EB20-4558-BABA-178978DC62A6}" srcOrd="0" destOrd="0" presId="urn:microsoft.com/office/officeart/2005/8/layout/default"/>
    <dgm:cxn modelId="{737C7E6C-8713-4642-A9D6-54A2DD3D48D6}" type="presParOf" srcId="{708D63F0-0052-46E4-A5F2-244E0B44A892}" destId="{BD36F10D-935A-4FB6-8142-22ABC2556A95}" srcOrd="0" destOrd="0" presId="urn:microsoft.com/office/officeart/2005/8/layout/default"/>
    <dgm:cxn modelId="{AB7CE6F4-B680-4A1E-B5F3-B18A7130FF31}" type="presParOf" srcId="{708D63F0-0052-46E4-A5F2-244E0B44A892}" destId="{20D848F4-E070-418D-856C-795008998EA6}" srcOrd="1" destOrd="0" presId="urn:microsoft.com/office/officeart/2005/8/layout/default"/>
    <dgm:cxn modelId="{F8F1C7C6-211A-4968-A49E-1D5308AB9D5B}" type="presParOf" srcId="{708D63F0-0052-46E4-A5F2-244E0B44A892}" destId="{2BCFB087-8667-40AC-83E5-4FA285CB2E35}" srcOrd="2" destOrd="0" presId="urn:microsoft.com/office/officeart/2005/8/layout/default"/>
    <dgm:cxn modelId="{A33E78B8-DAE7-4F35-98F4-79915E92B7E1}" type="presParOf" srcId="{708D63F0-0052-46E4-A5F2-244E0B44A892}" destId="{CD22D661-14FE-4D7B-87BA-58B68ED6AA0D}" srcOrd="3" destOrd="0" presId="urn:microsoft.com/office/officeart/2005/8/layout/default"/>
    <dgm:cxn modelId="{4BEC8CB2-005F-4B43-A9A4-6340842BB180}" type="presParOf" srcId="{708D63F0-0052-46E4-A5F2-244E0B44A892}" destId="{D233A825-8566-41F8-8C0D-244316F969CB}" srcOrd="4" destOrd="0" presId="urn:microsoft.com/office/officeart/2005/8/layout/default"/>
    <dgm:cxn modelId="{14A08DA4-D493-4B5F-94E6-3D38D469DC3D}" type="presParOf" srcId="{708D63F0-0052-46E4-A5F2-244E0B44A892}" destId="{9F7FA97C-29A8-4BC7-8497-855D5B01FA3C}" srcOrd="5" destOrd="0" presId="urn:microsoft.com/office/officeart/2005/8/layout/default"/>
    <dgm:cxn modelId="{2C0AF533-C6C4-44E8-B49C-800BF19340CD}" type="presParOf" srcId="{708D63F0-0052-46E4-A5F2-244E0B44A892}" destId="{0189EDDB-2C94-444F-9A7E-9FB4B5D776E9}" srcOrd="6" destOrd="0" presId="urn:microsoft.com/office/officeart/2005/8/layout/default"/>
    <dgm:cxn modelId="{75C9E5A7-FD4F-4427-87DE-FBAC497AFB25}" type="presParOf" srcId="{708D63F0-0052-46E4-A5F2-244E0B44A892}" destId="{5020E985-E4C3-4866-8D11-6B3FD1EC1E06}" srcOrd="7" destOrd="0" presId="urn:microsoft.com/office/officeart/2005/8/layout/default"/>
    <dgm:cxn modelId="{8AD975FA-C17C-4404-AACD-1840B3DB1F50}" type="presParOf" srcId="{708D63F0-0052-46E4-A5F2-244E0B44A892}" destId="{5A860F7A-EB20-4558-BABA-178978DC62A6}" srcOrd="8" destOrd="0" presId="urn:microsoft.com/office/officeart/2005/8/layout/default"/>
    <dgm:cxn modelId="{2E6B178F-0D95-4D99-9438-388DC8D406E4}" type="presParOf" srcId="{708D63F0-0052-46E4-A5F2-244E0B44A892}" destId="{2EA0FDCF-8F04-4DD2-B35B-F84FE6ADEB33}" srcOrd="9" destOrd="0" presId="urn:microsoft.com/office/officeart/2005/8/layout/default"/>
    <dgm:cxn modelId="{5BF427A1-0DBD-4A2E-AA75-2D4B19385082}" type="presParOf" srcId="{708D63F0-0052-46E4-A5F2-244E0B44A892}" destId="{D111DC69-D907-4BDE-8F1A-F4525E1F4C2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6F10D-935A-4FB6-8142-22ABC2556A95}">
      <dsp:nvSpPr>
        <dsp:cNvPr id="0" name=""/>
        <dsp:cNvSpPr/>
      </dsp:nvSpPr>
      <dsp:spPr>
        <a:xfrm>
          <a:off x="0" y="252389"/>
          <a:ext cx="2244093" cy="1346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1.- Dinámica de grupo.</a:t>
          </a:r>
          <a:endParaRPr lang="en-US" sz="2200" kern="1200"/>
        </a:p>
      </dsp:txBody>
      <dsp:txXfrm>
        <a:off x="0" y="252389"/>
        <a:ext cx="2244093" cy="1346456"/>
      </dsp:txXfrm>
    </dsp:sp>
    <dsp:sp modelId="{2BCFB087-8667-40AC-83E5-4FA285CB2E35}">
      <dsp:nvSpPr>
        <dsp:cNvPr id="0" name=""/>
        <dsp:cNvSpPr/>
      </dsp:nvSpPr>
      <dsp:spPr>
        <a:xfrm>
          <a:off x="2468503" y="252389"/>
          <a:ext cx="2244093" cy="1346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2.- Análisis de expectativas.  </a:t>
          </a:r>
          <a:endParaRPr lang="en-US" sz="2200" kern="1200"/>
        </a:p>
      </dsp:txBody>
      <dsp:txXfrm>
        <a:off x="2468503" y="252389"/>
        <a:ext cx="2244093" cy="1346456"/>
      </dsp:txXfrm>
    </dsp:sp>
    <dsp:sp modelId="{D233A825-8566-41F8-8C0D-244316F969CB}">
      <dsp:nvSpPr>
        <dsp:cNvPr id="0" name=""/>
        <dsp:cNvSpPr/>
      </dsp:nvSpPr>
      <dsp:spPr>
        <a:xfrm>
          <a:off x="4937006" y="252389"/>
          <a:ext cx="2244093" cy="1346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3.- Examen de estilos de aprendizaje</a:t>
          </a:r>
          <a:endParaRPr lang="en-US" sz="2200" kern="1200"/>
        </a:p>
      </dsp:txBody>
      <dsp:txXfrm>
        <a:off x="4937006" y="252389"/>
        <a:ext cx="2244093" cy="1346456"/>
      </dsp:txXfrm>
    </dsp:sp>
    <dsp:sp modelId="{0189EDDB-2C94-444F-9A7E-9FB4B5D776E9}">
      <dsp:nvSpPr>
        <dsp:cNvPr id="0" name=""/>
        <dsp:cNvSpPr/>
      </dsp:nvSpPr>
      <dsp:spPr>
        <a:xfrm>
          <a:off x="0" y="1823254"/>
          <a:ext cx="2244093" cy="1346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4.- Evaluación diagnóstica</a:t>
          </a:r>
          <a:endParaRPr lang="en-US" sz="2200" kern="1200"/>
        </a:p>
      </dsp:txBody>
      <dsp:txXfrm>
        <a:off x="0" y="1823254"/>
        <a:ext cx="2244093" cy="1346456"/>
      </dsp:txXfrm>
    </dsp:sp>
    <dsp:sp modelId="{5A860F7A-EB20-4558-BABA-178978DC62A6}">
      <dsp:nvSpPr>
        <dsp:cNvPr id="0" name=""/>
        <dsp:cNvSpPr/>
      </dsp:nvSpPr>
      <dsp:spPr>
        <a:xfrm>
          <a:off x="2468503" y="1823254"/>
          <a:ext cx="2244093" cy="1346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5.- Presentación del programa.</a:t>
          </a:r>
          <a:endParaRPr lang="en-US" sz="2200" kern="1200"/>
        </a:p>
      </dsp:txBody>
      <dsp:txXfrm>
        <a:off x="2468503" y="1823254"/>
        <a:ext cx="2244093" cy="1346456"/>
      </dsp:txXfrm>
    </dsp:sp>
    <dsp:sp modelId="{D111DC69-D907-4BDE-8F1A-F4525E1F4C22}">
      <dsp:nvSpPr>
        <dsp:cNvPr id="0" name=""/>
        <dsp:cNvSpPr/>
      </dsp:nvSpPr>
      <dsp:spPr>
        <a:xfrm>
          <a:off x="4937006" y="1823254"/>
          <a:ext cx="2244093" cy="1346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6.- Metodología de trabajo y  normas de convivencia</a:t>
          </a:r>
          <a:endParaRPr lang="en-US" sz="2200" kern="1200"/>
        </a:p>
      </dsp:txBody>
      <dsp:txXfrm>
        <a:off x="4937006" y="1823254"/>
        <a:ext cx="2244093" cy="1346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1C503-EE4D-4DFB-91A6-3174748D786D}" type="datetimeFigureOut">
              <a:rPr lang="es-MX" smtClean="0"/>
              <a:t>18/09/2023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33E26-3293-4563-8CB0-64142ACB59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144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06ea9c00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06ea9c00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06ea9c00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06ea9c00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06ea9c00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06ea9c00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9712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06ea9c00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06ea9c00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8734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ba121142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ba121142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ba121142b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ba121142b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ba12114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ba12114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ba7c8a3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ba7c8a3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47f4bfc6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47f4bfc6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47f4bfc6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47f4bfc6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9b85eb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b9b85eb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ded430eed_3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ded430eed_3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ded430eed_3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ded430eed_3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ded430eed_3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ded430eed_3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3950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ed430eed_3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ded430eed_3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ed430eed_3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ded430eed_3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934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836C139-6D16-4747-BFF6-56F4ADC50CD9}" type="datetimeFigureOut">
              <a:rPr lang="es-MX" smtClean="0"/>
              <a:t>18/09/2023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DA45D8E-C1FE-4084-911A-58D0F136C0A6}" type="slidenum">
              <a:rPr lang="es-MX" smtClean="0"/>
              <a:t>‹Nº›</a:t>
            </a:fld>
            <a:endParaRPr lang="es-MX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5424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C139-6D16-4747-BFF6-56F4ADC50CD9}" type="datetimeFigureOut">
              <a:rPr lang="es-MX" smtClean="0"/>
              <a:t>18/09/2023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5D8E-C1FE-4084-911A-58D0F136C0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2919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C139-6D16-4747-BFF6-56F4ADC50CD9}" type="datetimeFigureOut">
              <a:rPr lang="es-MX" smtClean="0"/>
              <a:t>18/09/2023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5D8E-C1FE-4084-911A-58D0F136C0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6782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C139-6D16-4747-BFF6-56F4ADC50CD9}" type="datetimeFigureOut">
              <a:rPr lang="es-MX" smtClean="0"/>
              <a:t>18/09/2023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5D8E-C1FE-4084-911A-58D0F136C0A6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3474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C139-6D16-4747-BFF6-56F4ADC50CD9}" type="datetimeFigureOut">
              <a:rPr lang="es-MX" smtClean="0"/>
              <a:t>18/09/2023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5D8E-C1FE-4084-911A-58D0F136C0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5817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C139-6D16-4747-BFF6-56F4ADC50CD9}" type="datetimeFigureOut">
              <a:rPr lang="es-MX" smtClean="0"/>
              <a:t>18/09/2023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5D8E-C1FE-4084-911A-58D0F136C0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5021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C139-6D16-4747-BFF6-56F4ADC50CD9}" type="datetimeFigureOut">
              <a:rPr lang="es-MX" smtClean="0"/>
              <a:t>18/09/2023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5D8E-C1FE-4084-911A-58D0F136C0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3269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C139-6D16-4747-BFF6-56F4ADC50CD9}" type="datetimeFigureOut">
              <a:rPr lang="es-MX" smtClean="0"/>
              <a:t>18/09/2023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5D8E-C1FE-4084-911A-58D0F136C0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539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C139-6D16-4747-BFF6-56F4ADC50CD9}" type="datetimeFigureOut">
              <a:rPr lang="es-MX" smtClean="0"/>
              <a:t>18/09/2023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5D8E-C1FE-4084-911A-58D0F136C0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684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C139-6D16-4747-BFF6-56F4ADC50CD9}" type="datetimeFigureOut">
              <a:rPr lang="es-MX" smtClean="0"/>
              <a:t>18/09/2023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5D8E-C1FE-4084-911A-58D0F136C0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8443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68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406400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sldNum" idx="12"/>
          </p:nvPr>
        </p:nvSpPr>
        <p:spPr>
          <a:xfrm>
            <a:off x="8556791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/>
            <a:fld id="{00000000-1234-1234-1234-123412341234}" type="slidenum">
              <a:rPr lang="es-MX" smtClean="0"/>
              <a:pPr algn="r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1417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C139-6D16-4747-BFF6-56F4ADC50CD9}" type="datetimeFigureOut">
              <a:rPr lang="es-MX" smtClean="0"/>
              <a:t>18/09/2023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5D8E-C1FE-4084-911A-58D0F136C0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9452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C139-6D16-4747-BFF6-56F4ADC50CD9}" type="datetimeFigureOut">
              <a:rPr lang="es-MX" smtClean="0"/>
              <a:t>18/09/2023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5D8E-C1FE-4084-911A-58D0F136C0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7232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3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8" y="4243846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9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9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10"/>
            <a:ext cx="6108101" cy="1373071"/>
          </a:xfrm>
        </p:spPr>
        <p:txBody>
          <a:bodyPr anchor="b">
            <a:noAutofit/>
          </a:bodyPr>
          <a:lstStyle>
            <a:lvl1pPr algn="r">
              <a:defRPr sz="405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2" y="4394041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3"/>
          </a:xfrm>
        </p:spPr>
        <p:txBody>
          <a:bodyPr/>
          <a:lstStyle/>
          <a:p>
            <a:pPr algn="r"/>
            <a:fld id="{00000000-1234-1234-1234-123412341234}" type="slidenum">
              <a:rPr lang="es-MX" smtClean="0"/>
              <a:pPr algn="r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508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1" y="609601"/>
            <a:ext cx="7828359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1"/>
            <a:ext cx="1202248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s-MX" smtClean="0"/>
              <a:pPr algn="r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6196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4087902"/>
            <a:ext cx="1202248" cy="1442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7828359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69" y="2726267"/>
            <a:ext cx="1202248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27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3" y="4232173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3" y="2869896"/>
            <a:ext cx="865613" cy="1090789"/>
          </a:xfrm>
        </p:spPr>
        <p:txBody>
          <a:bodyPr/>
          <a:lstStyle/>
          <a:p>
            <a:pPr algn="r"/>
            <a:fld id="{00000000-1234-1234-1234-123412341234}" type="slidenum">
              <a:rPr lang="es-MX" smtClean="0"/>
              <a:pPr algn="r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6650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" y="609601"/>
            <a:ext cx="7828359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1"/>
            <a:ext cx="1202248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1" y="2336874"/>
            <a:ext cx="3523769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2" y="2336874"/>
            <a:ext cx="3525044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s-MX" smtClean="0"/>
              <a:pPr algn="r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8180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1" y="609601"/>
            <a:ext cx="7828359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1"/>
            <a:ext cx="1202248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30"/>
            <a:ext cx="7210397" cy="10809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4" y="2336874"/>
            <a:ext cx="3354245" cy="6931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2" y="3030009"/>
            <a:ext cx="3523766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7" y="2336874"/>
            <a:ext cx="3355521" cy="69207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3" y="3030009"/>
            <a:ext cx="3525044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s-MX" smtClean="0"/>
              <a:pPr algn="r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5740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1" y="609601"/>
            <a:ext cx="7828359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1"/>
            <a:ext cx="1202248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s-MX" smtClean="0"/>
              <a:pPr algn="r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3816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1"/>
            <a:ext cx="1202248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s-MX" smtClean="0"/>
              <a:pPr algn="r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5334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" y="609601"/>
            <a:ext cx="7828359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1"/>
            <a:ext cx="1202248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4206252" cy="35993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2"/>
            <a:ext cx="2842559" cy="359931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s-MX" smtClean="0"/>
              <a:pPr algn="r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6414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" y="609601"/>
            <a:ext cx="7828359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1"/>
            <a:ext cx="1202248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4" y="753228"/>
            <a:ext cx="7210393" cy="1080939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1" y="2336875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3"/>
            <a:ext cx="2907192" cy="3599315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s-MX" smtClean="0"/>
              <a:pPr algn="r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3027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C139-6D16-4747-BFF6-56F4ADC50CD9}" type="datetimeFigureOut">
              <a:rPr lang="es-MX" smtClean="0"/>
              <a:t>18/09/2023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5D8E-C1FE-4084-911A-58D0F136C0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5833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9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" y="4567989"/>
            <a:ext cx="7828359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9"/>
            <a:ext cx="1202248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17"/>
            <a:ext cx="7210394" cy="453051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609598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169584"/>
            <a:ext cx="7210397" cy="62297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3" y="4711310"/>
            <a:ext cx="865613" cy="1090789"/>
          </a:xfrm>
        </p:spPr>
        <p:txBody>
          <a:bodyPr/>
          <a:lstStyle/>
          <a:p>
            <a:pPr algn="r"/>
            <a:fld id="{00000000-1234-1234-1234-123412341234}" type="slidenum">
              <a:rPr lang="es-MX" smtClean="0"/>
              <a:pPr algn="r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9648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9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" y="4567989"/>
            <a:ext cx="7828359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9"/>
            <a:ext cx="1202248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8"/>
            <a:ext cx="7210394" cy="3592751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3" y="4711616"/>
            <a:ext cx="865613" cy="1090789"/>
          </a:xfrm>
        </p:spPr>
        <p:txBody>
          <a:bodyPr/>
          <a:lstStyle/>
          <a:p>
            <a:pPr algn="r"/>
            <a:fld id="{00000000-1234-1234-1234-123412341234}" type="slidenum">
              <a:rPr lang="es-MX" smtClean="0"/>
              <a:pPr algn="r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3512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9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1" y="4567989"/>
            <a:ext cx="7828359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9"/>
            <a:ext cx="1202248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599"/>
            <a:ext cx="6539158" cy="3036061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3" y="4709926"/>
            <a:ext cx="865613" cy="1090789"/>
          </a:xfrm>
        </p:spPr>
        <p:txBody>
          <a:bodyPr/>
          <a:lstStyle/>
          <a:p>
            <a:pPr algn="r"/>
            <a:fld id="{00000000-1234-1234-1234-123412341234}" type="slidenum">
              <a:rPr lang="es-MX" smtClean="0"/>
              <a:pPr algn="r"/>
              <a:t>‹Nº›</a:t>
            </a:fld>
            <a:endParaRPr lang="es-MX"/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6515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928629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1" y="4567989"/>
            <a:ext cx="7828359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9"/>
            <a:ext cx="1202248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4711617"/>
            <a:ext cx="7210397" cy="5885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5300150"/>
            <a:ext cx="7210397" cy="502255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3" y="4709926"/>
            <a:ext cx="865613" cy="1090789"/>
          </a:xfrm>
        </p:spPr>
        <p:txBody>
          <a:bodyPr/>
          <a:lstStyle/>
          <a:p>
            <a:pPr algn="r"/>
            <a:fld id="{00000000-1234-1234-1234-123412341234}" type="slidenum">
              <a:rPr lang="es-MX" smtClean="0"/>
              <a:pPr algn="r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5754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1" y="609601"/>
            <a:ext cx="7828359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1"/>
            <a:ext cx="1202248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4"/>
            <a:ext cx="2302526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2" y="3022674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4"/>
            <a:ext cx="2297430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8" y="2336874"/>
            <a:ext cx="2302519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8" y="3022674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s-MX" smtClean="0"/>
              <a:pPr algn="r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6190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1" y="609601"/>
            <a:ext cx="7828359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1"/>
            <a:ext cx="1202248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3" y="753228"/>
            <a:ext cx="7210395" cy="108093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40" y="4297503"/>
            <a:ext cx="2287279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40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40" y="4873766"/>
            <a:ext cx="2287279" cy="106242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9" y="4873765"/>
            <a:ext cx="2300473" cy="106242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10" y="4297503"/>
            <a:ext cx="2297629" cy="57626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9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s-MX" smtClean="0"/>
              <a:pPr algn="r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8055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1" y="609601"/>
            <a:ext cx="7828359" cy="136819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1"/>
            <a:ext cx="1202248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s-MX" smtClean="0"/>
              <a:pPr algn="r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7000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5448782" y="2040420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78" y="5543428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3" y="609597"/>
            <a:ext cx="805352" cy="435376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652503" cy="53265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88"/>
            <a:ext cx="20574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8"/>
            <a:ext cx="4595104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4" y="5398634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pPr algn="r"/>
            <a:fld id="{00000000-1234-1234-1234-123412341234}" type="slidenum">
              <a:rPr lang="es-MX" smtClean="0"/>
              <a:pPr algn="r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559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body" idx="1"/>
          </p:nvPr>
        </p:nvSpPr>
        <p:spPr>
          <a:xfrm>
            <a:off x="311700" y="1645400"/>
            <a:ext cx="3999900" cy="4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2"/>
          </p:nvPr>
        </p:nvSpPr>
        <p:spPr>
          <a:xfrm>
            <a:off x="4832400" y="1645400"/>
            <a:ext cx="3999900" cy="4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3481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311700" y="1645433"/>
            <a:ext cx="8520600" cy="4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sz="675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7211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C139-6D16-4747-BFF6-56F4ADC50CD9}" type="datetimeFigureOut">
              <a:rPr lang="es-MX" smtClean="0"/>
              <a:t>18/09/2023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5D8E-C1FE-4084-911A-58D0F136C0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9766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C139-6D16-4747-BFF6-56F4ADC50CD9}" type="datetimeFigureOut">
              <a:rPr lang="es-MX" smtClean="0"/>
              <a:t>18/09/2023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5D8E-C1FE-4084-911A-58D0F136C0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7203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C139-6D16-4747-BFF6-56F4ADC50CD9}" type="datetimeFigureOut">
              <a:rPr lang="es-MX" smtClean="0"/>
              <a:t>18/09/2023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5D8E-C1FE-4084-911A-58D0F136C0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9921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C139-6D16-4747-BFF6-56F4ADC50CD9}" type="datetimeFigureOut">
              <a:rPr lang="es-MX" smtClean="0"/>
              <a:t>18/09/2023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5D8E-C1FE-4084-911A-58D0F136C0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5658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C139-6D16-4747-BFF6-56F4ADC50CD9}" type="datetimeFigureOut">
              <a:rPr lang="es-MX" smtClean="0"/>
              <a:t>18/09/2023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5D8E-C1FE-4084-911A-58D0F136C0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8179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C139-6D16-4747-BFF6-56F4ADC50CD9}" type="datetimeFigureOut">
              <a:rPr lang="es-MX" smtClean="0"/>
              <a:t>18/09/2023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45D8E-C1FE-4084-911A-58D0F136C0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5849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audio" Target="../media/audio1.wav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audio" Target="../media/audio1.wav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audio" Target="../media/audio1.wav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836C139-6D16-4747-BFF6-56F4ADC50CD9}" type="datetimeFigureOut">
              <a:rPr lang="es-MX" smtClean="0"/>
              <a:t>18/09/2023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DA45D8E-C1FE-4084-911A-58D0F136C0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6816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  <p:sldLayoutId id="2147483803" r:id="rId18"/>
    <p:sldLayoutId id="2147483804" r:id="rId19"/>
    <p:sldLayoutId id="2147483805" r:id="rId2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2" name="chimes.wav"/>
          </p:stSnd>
        </p:sndAc>
      </p:transition>
    </mc:Choice>
    <mc:Fallback xmlns="">
      <p:transition spd="slow">
        <p:fade/>
        <p:sndAc>
          <p:stSnd>
            <p:snd r:embed="rId24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4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2" y="5936188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3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00000000-1234-1234-1234-123412341234}" type="slidenum">
              <a:rPr lang="es-MX" smtClean="0"/>
              <a:pPr algn="r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94314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  <p:sldLayoutId id="2147483824" r:id="rId18"/>
    <p:sldLayoutId id="2147483825" r:id="rId1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1" name="chimes.wav"/>
          </p:stSnd>
        </p:sndAc>
      </p:transition>
    </mc:Choice>
    <mc:Fallback xmlns="">
      <p:transition spd="slow">
        <p:fade/>
        <p:sndAc>
          <p:stSnd>
            <p:snd r:embed="rId23" name="chimes.wav"/>
          </p:stSnd>
        </p:sndAc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hyperlink" Target="https://www.cobachsonora.edu.mx/modulosaprendizaje" TargetMode="External"/><Relationship Id="rId7" Type="http://schemas.openxmlformats.org/officeDocument/2006/relationships/hyperlink" Target="https://www.construye-t.org.mx/lecciones/estudiantes/concienciasocial/2/nuestros-vinculos-con-los-demas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taun.eus/BIBLIOTECAGRATUITA/Cl%C3%A1sicos%20en%20Espa%C3%B1ol/Franz%20Kafka/La%20metamorfosis.pdf" TargetMode="External"/><Relationship Id="rId5" Type="http://schemas.openxmlformats.org/officeDocument/2006/relationships/hyperlink" Target="https://www.dgb.sep.gob.mx/servicios-educativos/telebachillerato/LIBROS/3-semestre-2016/Literatura-I.pdf" TargetMode="External"/><Relationship Id="rId4" Type="http://schemas.openxmlformats.org/officeDocument/2006/relationships/hyperlink" Target="https://youtu.be/iTEz1yOmepQ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3.jpeg"/><Relationship Id="rId7" Type="http://schemas.openxmlformats.org/officeDocument/2006/relationships/hyperlink" Target="https://www.construye-t.org.mx/lecciones/estudiantes/concienciasocial/7/prejuicios-los-obstaculos-a-la-empatia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ruebat.org/Aprende/CatCursos/listaCursos" TargetMode="External"/><Relationship Id="rId5" Type="http://schemas.openxmlformats.org/officeDocument/2006/relationships/hyperlink" Target="http://academiadelenguajeycomunicacion.weebly.com/" TargetMode="Externa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espaciolibros.com/movimientos-literarios/" TargetMode="External"/><Relationship Id="rId3" Type="http://schemas.openxmlformats.org/officeDocument/2006/relationships/image" Target="../media/image13.jpeg"/><Relationship Id="rId7" Type="http://schemas.openxmlformats.org/officeDocument/2006/relationships/hyperlink" Target="http://objetos.unam.mx/literatura/corrientes_literarias/index.htm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cademiadelenguajeycomunicacion.weebly.com/" TargetMode="External"/><Relationship Id="rId5" Type="http://schemas.openxmlformats.org/officeDocument/2006/relationships/image" Target="../media/image18.jpeg"/><Relationship Id="rId10" Type="http://schemas.openxmlformats.org/officeDocument/2006/relationships/audio" Target="../media/audio1.wav"/><Relationship Id="rId4" Type="http://schemas.openxmlformats.org/officeDocument/2006/relationships/image" Target="../media/image14.jpeg"/><Relationship Id="rId9" Type="http://schemas.openxmlformats.org/officeDocument/2006/relationships/hyperlink" Target="Su%20duraci&#243;n%20es%20de%2020%20minutos%20o%20m&#225;s%20de%20acuerdo%20a%20la%20exigencia%20de%20los%20contenidos.%20Se%20manda%20el%20enlace%20al%20grupo%20de%20WhatsApp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audio" Target="../media/audio1.wav"/><Relationship Id="rId5" Type="http://schemas.openxmlformats.org/officeDocument/2006/relationships/image" Target="../media/image19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audio" Target="../media/audio1.wav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audio" Target="../media/audio1.wav"/><Relationship Id="rId4" Type="http://schemas.openxmlformats.org/officeDocument/2006/relationships/image" Target="../media/image7.jp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audio" Target="../media/audio1.wav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1.wav"/><Relationship Id="rId7" Type="http://schemas.openxmlformats.org/officeDocument/2006/relationships/hyperlink" Target="https://academiadelenguajeycomunicacion.weebly.com/uploads/1/9/7/9/19799791/estilos_de_aprendizaje_cuestionario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9.png"/><Relationship Id="rId11" Type="http://schemas.openxmlformats.org/officeDocument/2006/relationships/audio" Target="../media/audio1.wav"/><Relationship Id="rId5" Type="http://schemas.openxmlformats.org/officeDocument/2006/relationships/image" Target="../media/image5.png"/><Relationship Id="rId10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920880" cy="1224136"/>
          </a:xfrm>
          <a:solidFill>
            <a:srgbClr val="FF0000"/>
          </a:solidFill>
          <a:ln>
            <a:solidFill>
              <a:schemeClr val="tx2"/>
            </a:solidFill>
          </a:ln>
        </p:spPr>
        <p:txBody>
          <a:bodyPr/>
          <a:lstStyle/>
          <a:p>
            <a:pPr algn="ctr"/>
            <a:r>
              <a:rPr lang="es-MX" sz="3600" dirty="0">
                <a:solidFill>
                  <a:schemeClr val="bg1"/>
                </a:solidFill>
              </a:rPr>
              <a:t>Encuadre semestre 2023-B</a:t>
            </a:r>
            <a:br>
              <a:rPr lang="es-MX" sz="3600" dirty="0">
                <a:solidFill>
                  <a:schemeClr val="bg1"/>
                </a:solidFill>
              </a:rPr>
            </a:br>
            <a:r>
              <a:rPr lang="es-MX" sz="3600" dirty="0">
                <a:solidFill>
                  <a:schemeClr val="bg1"/>
                </a:solidFill>
              </a:rPr>
              <a:t>LITERATURA </a:t>
            </a:r>
            <a:r>
              <a:rPr lang="es-MX" sz="3600" dirty="0">
                <a:solidFill>
                  <a:schemeClr val="bg1"/>
                </a:solidFill>
                <a:latin typeface="Algerian" pitchFamily="82" charset="0"/>
              </a:rPr>
              <a:t> I</a:t>
            </a: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971600" y="1772816"/>
            <a:ext cx="6696744" cy="17526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es-MX" sz="2000" u="sng" dirty="0">
                <a:solidFill>
                  <a:schemeClr val="tx1"/>
                </a:solidFill>
              </a:rPr>
              <a:t>Objetivo:</a:t>
            </a:r>
          </a:p>
          <a:p>
            <a:pPr algn="ctr"/>
            <a:r>
              <a:rPr lang="es-MX" sz="2000" dirty="0">
                <a:solidFill>
                  <a:schemeClr val="tx1"/>
                </a:solidFill>
              </a:rPr>
              <a:t>Reconocerá los aspectos del encuadre mediante el diálogo con la finalidad de mejorar su desempeño académico en el curso</a:t>
            </a:r>
            <a:r>
              <a:rPr lang="es-MX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Shape 68" descr="encuadre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5876" y="3645024"/>
            <a:ext cx="1944216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3 Subtítulo"/>
          <p:cNvSpPr txBox="1">
            <a:spLocks/>
          </p:cNvSpPr>
          <p:nvPr/>
        </p:nvSpPr>
        <p:spPr>
          <a:xfrm>
            <a:off x="1115616" y="5157192"/>
            <a:ext cx="6840760" cy="1008112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9144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000" cap="none" dirty="0">
                <a:latin typeface="Arial" pitchFamily="34" charset="0"/>
                <a:cs typeface="Arial" pitchFamily="34" charset="0"/>
              </a:rPr>
              <a:t>Profra. Araceli Martínez Parada</a:t>
            </a:r>
          </a:p>
          <a:p>
            <a:pPr algn="ctr"/>
            <a:r>
              <a:rPr lang="es-MX" sz="2000" cap="none" dirty="0">
                <a:latin typeface="Arial" pitchFamily="34" charset="0"/>
                <a:cs typeface="Arial" pitchFamily="34" charset="0"/>
              </a:rPr>
              <a:t>correo: p26araceligrupos@gmail.com.</a:t>
            </a:r>
          </a:p>
          <a:p>
            <a:r>
              <a:rPr lang="es-MX" sz="2000" cap="none" dirty="0">
                <a:latin typeface="Arial" pitchFamily="34" charset="0"/>
                <a:cs typeface="Arial" pitchFamily="34" charset="0"/>
              </a:rPr>
              <a:t>Teléfono celular: 2221937088</a:t>
            </a:r>
          </a:p>
          <a:p>
            <a:pPr algn="ctr"/>
            <a:endParaRPr lang="es-MX" sz="2000" cap="none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29714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1" y="260649"/>
            <a:ext cx="9051532" cy="57606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/>
            <a:r>
              <a:rPr lang="en" sz="3600" dirty="0">
                <a:solidFill>
                  <a:srgbClr val="EB008B"/>
                </a:solidFill>
              </a:rPr>
              <a:t>COMPETENCIAS Y HABILIDADES SOCIOEMOCIONALES</a:t>
            </a:r>
            <a:endParaRPr sz="3600" dirty="0">
              <a:solidFill>
                <a:srgbClr val="EB008B"/>
              </a:solidFill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102840" y="1124744"/>
            <a:ext cx="8686800" cy="446449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ctr">
              <a:spcAft>
                <a:spcPts val="1600"/>
              </a:spcAft>
              <a:buNone/>
            </a:pPr>
            <a:r>
              <a:rPr lang="es-MX" sz="1200" dirty="0">
                <a:solidFill>
                  <a:srgbClr val="0000FF"/>
                </a:solidFill>
              </a:rPr>
              <a:t>Vive la lectura</a:t>
            </a:r>
          </a:p>
        </p:txBody>
      </p:sp>
      <p:graphicFrame>
        <p:nvGraphicFramePr>
          <p:cNvPr id="118" name="Shape 118"/>
          <p:cNvGraphicFramePr/>
          <p:nvPr>
            <p:extLst>
              <p:ext uri="{D42A27DB-BD31-4B8C-83A1-F6EECF244321}">
                <p14:modId xmlns:p14="http://schemas.microsoft.com/office/powerpoint/2010/main" val="3776047360"/>
              </p:ext>
            </p:extLst>
          </p:nvPr>
        </p:nvGraphicFramePr>
        <p:xfrm>
          <a:off x="0" y="1268760"/>
          <a:ext cx="8892481" cy="55892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04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5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54707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Competencia</a:t>
                      </a:r>
                      <a:r>
                        <a:rPr lang="en" b="1" baseline="0" dirty="0">
                          <a:solidFill>
                            <a:srgbClr val="FF0000"/>
                          </a:solidFill>
                        </a:rPr>
                        <a:t> Genérica </a:t>
                      </a:r>
                      <a:endParaRPr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>
                          <a:solidFill>
                            <a:srgbClr val="FF0000"/>
                          </a:solidFill>
                        </a:rPr>
                        <a:t>Competencia Disciplinar</a:t>
                      </a:r>
                      <a:endParaRPr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rgbClr val="FF0000"/>
                          </a:solidFill>
                        </a:rPr>
                        <a:t>   Habilidad Socioemocional y Lección</a:t>
                      </a:r>
                      <a:endParaRPr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>
                          <a:solidFill>
                            <a:srgbClr val="FF0000"/>
                          </a:solidFill>
                        </a:rPr>
                        <a:t>Fecha</a:t>
                      </a:r>
                      <a:endParaRPr b="1"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45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CG</a:t>
                      </a: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 Valora el arte como manifestación de la belleza y expresión de ideas, sensaciones y emociones.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CG. 8.1 Propone maneras de solucionar un problema o desarrollar un proyecto en equipo, definiendo un curso de acción con pasos específicos.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CG4.5 Maneja las tecnologías de la información y la comunicación para obtener información y expresar ideas.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CDBH2.Caracteriza las cosmovisiones de su comunidad.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CDBH11. Analiza de manera reflexiva y crítica las manifestaciones artísticas a partir de consideraciones históricas y filosóficas para reconocerlas como parte del patrimonio cultural, su defensa y preservación.</a:t>
                      </a:r>
                    </a:p>
                    <a:p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CDBH12. Desarrolla su potencial artístico, como una manifestación de su personalidad y arraigo de la identidad, considerando</a:t>
                      </a:r>
                      <a:r>
                        <a:rPr lang="es-MX" sz="10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elementos objetivos de apreciación estética. </a:t>
                      </a:r>
                      <a:endParaRPr sz="10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2.4 “ Convivir desde la empatía”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7.2 “Mis reacciones ante personad que me parecen difíciles”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MX" b="1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>
                          <a:solidFill>
                            <a:schemeClr val="tx1"/>
                          </a:solidFill>
                        </a:rPr>
                        <a:t>8.2 ¿Te suena familiar?</a:t>
                      </a:r>
                      <a:endParaRPr lang="es-MX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MX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baseline="0" dirty="0">
                          <a:solidFill>
                            <a:schemeClr val="tx1"/>
                          </a:solidFill>
                        </a:rPr>
                        <a:t> HSE. Conciencia Social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s-MX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s-MX" sz="18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25 al 29 </a:t>
                      </a:r>
                      <a:r>
                        <a:rPr lang="es-MX" sz="1800" dirty="0"/>
                        <a:t>de septiembre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rebuchet MS"/>
                        <a:buNone/>
                      </a:pPr>
                      <a:endParaRPr lang="es-MX" sz="18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rebuchet MS"/>
                        <a:buNone/>
                      </a:pPr>
                      <a:endParaRPr lang="es-MX" sz="18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8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30 de octubre al 10 de noviembre.</a:t>
                      </a:r>
                      <a:endParaRPr lang="es-MX"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rebuchet MS"/>
                        <a:buNone/>
                      </a:pPr>
                      <a:endParaRPr lang="es-MX" sz="18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rebuchet MS"/>
                        <a:buNone/>
                      </a:pPr>
                      <a:endParaRPr lang="es-MX" sz="18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s-MX" sz="1800" dirty="0"/>
                        <a:t>4 al 8 de diciembre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xfrm>
            <a:off x="457200" y="405342"/>
            <a:ext cx="6879600" cy="692247"/>
          </a:xfrm>
          <a:prstGeom prst="rect">
            <a:avLst/>
          </a:prstGeom>
          <a:solidFill>
            <a:srgbClr val="980000"/>
          </a:solidFill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bg1"/>
                </a:solidFill>
              </a:rPr>
              <a:t>Evaluación Diagnóstica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140" name="Google Shape;140;p15"/>
          <p:cNvSpPr txBox="1">
            <a:spLocks noGrp="1"/>
          </p:cNvSpPr>
          <p:nvPr>
            <p:ph type="body" idx="1"/>
          </p:nvPr>
        </p:nvSpPr>
        <p:spPr>
          <a:xfrm>
            <a:off x="457200" y="1468825"/>
            <a:ext cx="8229600" cy="4218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ctr">
              <a:buNone/>
            </a:pPr>
            <a:r>
              <a:rPr lang="en" sz="1800"/>
              <a:t>Cuadro SQA</a:t>
            </a:r>
            <a:endParaRPr sz="1800"/>
          </a:p>
        </p:txBody>
      </p:sp>
      <p:graphicFrame>
        <p:nvGraphicFramePr>
          <p:cNvPr id="141" name="Google Shape;141;p15"/>
          <p:cNvGraphicFramePr/>
          <p:nvPr>
            <p:extLst>
              <p:ext uri="{D42A27DB-BD31-4B8C-83A1-F6EECF244321}">
                <p14:modId xmlns:p14="http://schemas.microsoft.com/office/powerpoint/2010/main" val="238817242"/>
              </p:ext>
            </p:extLst>
          </p:nvPr>
        </p:nvGraphicFramePr>
        <p:xfrm>
          <a:off x="395536" y="1340768"/>
          <a:ext cx="8331040" cy="51182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04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0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7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31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9489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Preguntas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Qué sé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Qué aprendí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Qué quiero saber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Conclusión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4895">
                <a:tc>
                  <a:txBody>
                    <a:bodyPr/>
                    <a:lstStyle/>
                    <a:p>
                      <a:pPr marL="4826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AutoNum type="arabicPeriod"/>
                      </a:pPr>
                      <a:r>
                        <a:rPr lang="es-MX" dirty="0"/>
                        <a:t>¿Qué es literatura? </a:t>
                      </a:r>
                    </a:p>
                    <a:p>
                      <a:pPr marL="4826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AutoNum type="arabicPeriod"/>
                      </a:pPr>
                      <a:r>
                        <a:rPr lang="es-MX" dirty="0"/>
                        <a:t>.¿ Qué es el género narrativo, lírico, dramático y ensayo literario? </a:t>
                      </a:r>
                    </a:p>
                    <a:p>
                      <a:pPr marL="4826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AutoNum type="arabicPeriod"/>
                      </a:pPr>
                      <a:r>
                        <a:rPr lang="es-MX" dirty="0"/>
                        <a:t>Ejemplifica las funciones del lenguaje.</a:t>
                      </a:r>
                    </a:p>
                    <a:p>
                      <a:pPr marL="4826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AutoNum type="arabicPeriod"/>
                      </a:pPr>
                      <a:r>
                        <a:rPr lang="es-MX" dirty="0"/>
                        <a:t>¿ Cuál es la clasificación de los géneros literarios? </a:t>
                      </a:r>
                    </a:p>
                    <a:p>
                      <a:pPr marL="4826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AutoNum type="arabicPeriod"/>
                      </a:pPr>
                      <a:r>
                        <a:rPr lang="es-MX" dirty="0"/>
                        <a:t>Enuncia las características de la fábula, leyenda, cuento, novela y epopeya.</a:t>
                      </a:r>
                      <a:endParaRPr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xfrm>
            <a:off x="457200" y="332656"/>
            <a:ext cx="6879600" cy="837619"/>
          </a:xfrm>
          <a:prstGeom prst="rect">
            <a:avLst/>
          </a:prstGeom>
          <a:solidFill>
            <a:srgbClr val="980000"/>
          </a:solidFill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/>
            <a:r>
              <a:rPr lang="en" sz="2400" dirty="0">
                <a:solidFill>
                  <a:schemeClr val="bg1"/>
                </a:solidFill>
              </a:rPr>
              <a:t>Evaluación Diagnóstica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40" name="Google Shape;140;p15"/>
          <p:cNvSpPr txBox="1">
            <a:spLocks noGrp="1"/>
          </p:cNvSpPr>
          <p:nvPr>
            <p:ph type="body" idx="1"/>
          </p:nvPr>
        </p:nvSpPr>
        <p:spPr>
          <a:xfrm>
            <a:off x="457200" y="1468825"/>
            <a:ext cx="8229600" cy="4218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ctr">
              <a:buNone/>
            </a:pPr>
            <a:r>
              <a:rPr lang="en" sz="1800"/>
              <a:t>Cuadro SQA</a:t>
            </a:r>
            <a:endParaRPr sz="1800"/>
          </a:p>
        </p:txBody>
      </p:sp>
      <p:graphicFrame>
        <p:nvGraphicFramePr>
          <p:cNvPr id="141" name="Google Shape;141;p15"/>
          <p:cNvGraphicFramePr/>
          <p:nvPr>
            <p:extLst>
              <p:ext uri="{D42A27DB-BD31-4B8C-83A1-F6EECF244321}">
                <p14:modId xmlns:p14="http://schemas.microsoft.com/office/powerpoint/2010/main" val="2627762028"/>
              </p:ext>
            </p:extLst>
          </p:nvPr>
        </p:nvGraphicFramePr>
        <p:xfrm>
          <a:off x="395536" y="1340768"/>
          <a:ext cx="8640959" cy="484390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161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1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2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5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9489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Preguntas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Qué sé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Qué aprendí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Qué quiero saber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Conclusión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4895">
                <a:tc>
                  <a:txBody>
                    <a:bodyPr/>
                    <a:lstStyle/>
                    <a:p>
                      <a:pPr marL="1397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None/>
                      </a:pPr>
                      <a:r>
                        <a:rPr lang="es-MX" dirty="0"/>
                        <a:t>6.- ¿ Qué es una época literaria y corriente literaria? 7.- Da un ejemplo de una figura literaria.</a:t>
                      </a:r>
                    </a:p>
                    <a:p>
                      <a:pPr marL="1397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None/>
                      </a:pPr>
                      <a:r>
                        <a:rPr lang="es-MX" dirty="0"/>
                        <a:t> 8.- Enuncia la estructura e intención del texto narrativo, lírico, dramático, poético y ensayo literario. 9.- Menciona el título de los libros que has leído con sus respectivos autores.</a:t>
                      </a:r>
                    </a:p>
                    <a:p>
                      <a:pPr marL="1397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None/>
                      </a:pPr>
                      <a:r>
                        <a:rPr lang="es-MX" dirty="0"/>
                        <a:t> 10.- Enuncia los pasos para analizar una obra literaria</a:t>
                      </a:r>
                      <a:endParaRPr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BF9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175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>
            <a:spLocks noGrp="1"/>
          </p:cNvSpPr>
          <p:nvPr>
            <p:ph type="title"/>
          </p:nvPr>
        </p:nvSpPr>
        <p:spPr>
          <a:xfrm>
            <a:off x="457200" y="531549"/>
            <a:ext cx="8147248" cy="593195"/>
          </a:xfrm>
          <a:prstGeom prst="rect">
            <a:avLst/>
          </a:prstGeom>
          <a:solidFill>
            <a:srgbClr val="FF00FF"/>
          </a:solidFill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/>
            <a:r>
              <a:rPr lang="en" dirty="0">
                <a:solidFill>
                  <a:srgbClr val="A61C00"/>
                </a:solidFill>
              </a:rPr>
              <a:t>Presentación del programa</a:t>
            </a:r>
            <a:endParaRPr dirty="0">
              <a:solidFill>
                <a:srgbClr val="A61C00"/>
              </a:solidFill>
            </a:endParaRPr>
          </a:p>
        </p:txBody>
      </p:sp>
      <p:sp>
        <p:nvSpPr>
          <p:cNvPr id="161" name="Google Shape;161;p18"/>
          <p:cNvSpPr txBox="1">
            <a:spLocks noGrp="1"/>
          </p:cNvSpPr>
          <p:nvPr>
            <p:ph type="body" idx="1"/>
          </p:nvPr>
        </p:nvSpPr>
        <p:spPr>
          <a:xfrm>
            <a:off x="0" y="1340768"/>
            <a:ext cx="9144000" cy="504153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ctr">
              <a:buNone/>
            </a:pPr>
            <a:r>
              <a:rPr lang="en" dirty="0"/>
              <a:t>      </a:t>
            </a:r>
            <a:r>
              <a:rPr lang="en" sz="2400" dirty="0"/>
              <a:t>Literatura I</a:t>
            </a:r>
            <a:endParaRPr dirty="0"/>
          </a:p>
        </p:txBody>
      </p:sp>
      <p:graphicFrame>
        <p:nvGraphicFramePr>
          <p:cNvPr id="162" name="Google Shape;162;p18"/>
          <p:cNvGraphicFramePr/>
          <p:nvPr>
            <p:extLst>
              <p:ext uri="{D42A27DB-BD31-4B8C-83A1-F6EECF244321}">
                <p14:modId xmlns:p14="http://schemas.microsoft.com/office/powerpoint/2010/main" val="1703393063"/>
              </p:ext>
            </p:extLst>
          </p:nvPr>
        </p:nvGraphicFramePr>
        <p:xfrm>
          <a:off x="-180529" y="1844824"/>
          <a:ext cx="9433048" cy="448162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58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8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8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8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828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990000"/>
                          </a:solidFill>
                        </a:rPr>
                        <a:t>Bloques</a:t>
                      </a:r>
                      <a:endParaRPr sz="1800" b="1">
                        <a:solidFill>
                          <a:srgbClr val="990000"/>
                        </a:solidFill>
                      </a:endParaRPr>
                    </a:p>
                  </a:txBody>
                  <a:tcPr marL="100568" marR="100568" marT="91425" marB="91425">
                    <a:lnL w="19050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990000"/>
                          </a:solidFill>
                        </a:rPr>
                        <a:t>Objetos de Aprendizaje</a:t>
                      </a:r>
                      <a:endParaRPr sz="1800" b="1">
                        <a:solidFill>
                          <a:srgbClr val="990000"/>
                        </a:solidFill>
                      </a:endParaRPr>
                    </a:p>
                  </a:txBody>
                  <a:tcPr marL="100568" marR="100568" marT="91425" marB="91425">
                    <a:lnL w="19050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412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990000"/>
                          </a:solidFill>
                        </a:rPr>
                        <a:t>Recursos didácticos</a:t>
                      </a:r>
                      <a:endParaRPr sz="1800" b="1">
                        <a:solidFill>
                          <a:srgbClr val="990000"/>
                        </a:solidFill>
                      </a:endParaRPr>
                    </a:p>
                  </a:txBody>
                  <a:tcPr marL="100568" marR="100568" marT="91425" marB="91425">
                    <a:lnL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990000"/>
                          </a:solidFill>
                        </a:rPr>
                        <a:t>Evidencias de desempeño</a:t>
                      </a:r>
                      <a:endParaRPr sz="1800" b="1">
                        <a:solidFill>
                          <a:srgbClr val="990000"/>
                        </a:solidFill>
                      </a:endParaRPr>
                    </a:p>
                  </a:txBody>
                  <a:tcPr marL="100568" marR="100568" marT="91425" marB="91425">
                    <a:lnL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33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/>
                        <a:t>Bloque I “ La literatura como arte”. </a:t>
                      </a:r>
                      <a:endParaRPr sz="1800" b="1" dirty="0">
                        <a:solidFill>
                          <a:srgbClr val="990000"/>
                        </a:solidFill>
                      </a:endParaRPr>
                    </a:p>
                  </a:txBody>
                  <a:tcPr marL="100568" marR="100568" marT="91425" marB="91425">
                    <a:lnL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412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048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5200C"/>
                        </a:buClr>
                        <a:buSzPts val="1200"/>
                        <a:buChar char="❖"/>
                      </a:pPr>
                      <a:r>
                        <a:rPr lang="es-MX" dirty="0"/>
                        <a:t>Marcas de literariedad en el discurso estético:  Lenguaje literario. </a:t>
                      </a:r>
                    </a:p>
                    <a:p>
                      <a:pPr marL="457200" lvl="0" indent="-3048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5200C"/>
                        </a:buClr>
                        <a:buSzPts val="1200"/>
                        <a:buChar char="❖"/>
                      </a:pPr>
                      <a:r>
                        <a:rPr lang="es-MX" dirty="0"/>
                        <a:t>Formas de presentación. </a:t>
                      </a:r>
                      <a:endParaRPr sz="1800" b="1" dirty="0">
                        <a:solidFill>
                          <a:srgbClr val="990000"/>
                        </a:solidFill>
                      </a:endParaRPr>
                    </a:p>
                  </a:txBody>
                  <a:tcPr marL="100568" marR="100568" marT="91425" marB="91425">
                    <a:lnL w="9525" cap="flat" cmpd="sng">
                      <a:solidFill>
                        <a:srgbClr val="CC412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412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412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412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/>
                        <a:t> Libro de texto, página de la academia  o blog y textos cortos.  </a:t>
                      </a:r>
                      <a:endParaRPr sz="1200" b="1" dirty="0">
                        <a:solidFill>
                          <a:srgbClr val="990000"/>
                        </a:solidFill>
                      </a:endParaRPr>
                    </a:p>
                  </a:txBody>
                  <a:tcPr marL="100568" marR="100568" marT="91425" marB="91425">
                    <a:lnL w="9525" cap="flat" cmpd="sng">
                      <a:solidFill>
                        <a:srgbClr val="CC412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Char char="❖"/>
                      </a:pPr>
                      <a:r>
                        <a:rPr lang="es-MX" sz="1600" dirty="0"/>
                        <a:t>De acuerdo a los criterios de evaluación del primer periodo. </a:t>
                      </a:r>
                      <a:endParaRPr sz="1600" b="1" dirty="0">
                        <a:solidFill>
                          <a:srgbClr val="990000"/>
                        </a:solidFill>
                      </a:endParaRPr>
                    </a:p>
                  </a:txBody>
                  <a:tcPr marL="100568" marR="100568" marT="91425" marB="91425">
                    <a:lnL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>
            <a:spLocks noGrp="1"/>
          </p:cNvSpPr>
          <p:nvPr>
            <p:ph type="title"/>
          </p:nvPr>
        </p:nvSpPr>
        <p:spPr>
          <a:xfrm>
            <a:off x="457200" y="188640"/>
            <a:ext cx="7643192" cy="936104"/>
          </a:xfrm>
          <a:prstGeom prst="rect">
            <a:avLst/>
          </a:prstGeom>
          <a:solidFill>
            <a:srgbClr val="FF00FF"/>
          </a:solidFill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/>
            <a:r>
              <a:rPr lang="en" dirty="0">
                <a:solidFill>
                  <a:srgbClr val="A61C00"/>
                </a:solidFill>
              </a:rPr>
              <a:t>Presentación del programa</a:t>
            </a:r>
            <a:endParaRPr dirty="0">
              <a:solidFill>
                <a:srgbClr val="A61C00"/>
              </a:solidFill>
            </a:endParaRPr>
          </a:p>
        </p:txBody>
      </p:sp>
      <p:sp>
        <p:nvSpPr>
          <p:cNvPr id="168" name="Google Shape;168;p19"/>
          <p:cNvSpPr txBox="1">
            <a:spLocks noGrp="1"/>
          </p:cNvSpPr>
          <p:nvPr>
            <p:ph type="body" idx="1"/>
          </p:nvPr>
        </p:nvSpPr>
        <p:spPr>
          <a:xfrm>
            <a:off x="0" y="1196752"/>
            <a:ext cx="8933400" cy="518554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ctr">
              <a:buNone/>
            </a:pPr>
            <a:r>
              <a:rPr lang="en" dirty="0"/>
              <a:t>      </a:t>
            </a:r>
            <a:r>
              <a:rPr lang="en" sz="2400" dirty="0"/>
              <a:t>Literatura I</a:t>
            </a:r>
            <a:endParaRPr dirty="0"/>
          </a:p>
        </p:txBody>
      </p:sp>
      <p:graphicFrame>
        <p:nvGraphicFramePr>
          <p:cNvPr id="169" name="Google Shape;169;p19"/>
          <p:cNvGraphicFramePr/>
          <p:nvPr>
            <p:extLst>
              <p:ext uri="{D42A27DB-BD31-4B8C-83A1-F6EECF244321}">
                <p14:modId xmlns:p14="http://schemas.microsoft.com/office/powerpoint/2010/main" val="3629473725"/>
              </p:ext>
            </p:extLst>
          </p:nvPr>
        </p:nvGraphicFramePr>
        <p:xfrm>
          <a:off x="0" y="1844824"/>
          <a:ext cx="9027100" cy="390611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56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6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6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6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990000"/>
                          </a:solidFill>
                        </a:rPr>
                        <a:t>Bloques</a:t>
                      </a:r>
                      <a:endParaRPr sz="1800" b="1">
                        <a:solidFill>
                          <a:srgbClr val="99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990000"/>
                          </a:solidFill>
                        </a:rPr>
                        <a:t>Objetos de Aprendizaje</a:t>
                      </a:r>
                      <a:endParaRPr sz="1800" b="1">
                        <a:solidFill>
                          <a:srgbClr val="99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412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rgbClr val="990000"/>
                          </a:solidFill>
                        </a:rPr>
                        <a:t>Recursos didácticos</a:t>
                      </a:r>
                      <a:endParaRPr sz="1800" b="1" dirty="0">
                        <a:solidFill>
                          <a:srgbClr val="99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990000"/>
                          </a:solidFill>
                        </a:rPr>
                        <a:t>Evidencias de desempeño</a:t>
                      </a:r>
                      <a:endParaRPr sz="1800" b="1">
                        <a:solidFill>
                          <a:srgbClr val="99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4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/>
                        <a:t>Bloque II “ Géneros literarios”</a:t>
                      </a:r>
                      <a:endParaRPr sz="1800" b="1" dirty="0">
                        <a:solidFill>
                          <a:srgbClr val="99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412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048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5200C"/>
                        </a:buClr>
                        <a:buSzPts val="1200"/>
                        <a:buChar char="❖"/>
                      </a:pPr>
                      <a:r>
                        <a:rPr lang="es-MX" dirty="0"/>
                        <a:t>Géneros literarios:  Narrativo.  Lírico. Dramático.  Ensayo literario. ● Subgéneros literarios.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CC412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412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412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412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/>
                        <a:t> Libro de texto, página de la academia o blog y  textos cortos de los géneros literarios y ensayo literario.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CC412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Char char="❖"/>
                      </a:pPr>
                      <a:r>
                        <a:rPr lang="es-MX" sz="1400" b="1" dirty="0">
                          <a:solidFill>
                            <a:srgbClr val="990000"/>
                          </a:solidFill>
                        </a:rPr>
                        <a:t>De acuerdo a los criterios de evaluación del segundo periodo.</a:t>
                      </a:r>
                      <a:endParaRPr sz="1400" b="1" dirty="0">
                        <a:solidFill>
                          <a:srgbClr val="99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>
            <a:spLocks noGrp="1"/>
          </p:cNvSpPr>
          <p:nvPr>
            <p:ph type="title"/>
          </p:nvPr>
        </p:nvSpPr>
        <p:spPr>
          <a:xfrm>
            <a:off x="457200" y="188640"/>
            <a:ext cx="7643192" cy="936104"/>
          </a:xfrm>
          <a:prstGeom prst="rect">
            <a:avLst/>
          </a:prstGeom>
          <a:solidFill>
            <a:srgbClr val="FF00FF"/>
          </a:solidFill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/>
            <a:r>
              <a:rPr lang="en" dirty="0">
                <a:solidFill>
                  <a:srgbClr val="A61C00"/>
                </a:solidFill>
              </a:rPr>
              <a:t>Presentación del programa</a:t>
            </a:r>
            <a:endParaRPr dirty="0">
              <a:solidFill>
                <a:srgbClr val="A61C00"/>
              </a:solidFill>
            </a:endParaRPr>
          </a:p>
        </p:txBody>
      </p:sp>
      <p:sp>
        <p:nvSpPr>
          <p:cNvPr id="168" name="Google Shape;168;p19"/>
          <p:cNvSpPr txBox="1">
            <a:spLocks noGrp="1"/>
          </p:cNvSpPr>
          <p:nvPr>
            <p:ph type="body" idx="1"/>
          </p:nvPr>
        </p:nvSpPr>
        <p:spPr>
          <a:xfrm>
            <a:off x="0" y="1196752"/>
            <a:ext cx="8933400" cy="518554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ctr">
              <a:buNone/>
            </a:pPr>
            <a:r>
              <a:rPr lang="en" dirty="0"/>
              <a:t>      </a:t>
            </a:r>
            <a:r>
              <a:rPr lang="en" sz="2400" dirty="0"/>
              <a:t>Literatura I</a:t>
            </a:r>
            <a:endParaRPr dirty="0"/>
          </a:p>
        </p:txBody>
      </p:sp>
      <p:graphicFrame>
        <p:nvGraphicFramePr>
          <p:cNvPr id="169" name="Google Shape;169;p19"/>
          <p:cNvGraphicFramePr/>
          <p:nvPr>
            <p:extLst>
              <p:ext uri="{D42A27DB-BD31-4B8C-83A1-F6EECF244321}">
                <p14:modId xmlns:p14="http://schemas.microsoft.com/office/powerpoint/2010/main" val="1014522689"/>
              </p:ext>
            </p:extLst>
          </p:nvPr>
        </p:nvGraphicFramePr>
        <p:xfrm>
          <a:off x="0" y="1844824"/>
          <a:ext cx="9027100" cy="390611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56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6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6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6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990000"/>
                          </a:solidFill>
                        </a:rPr>
                        <a:t>Bloques</a:t>
                      </a:r>
                      <a:endParaRPr sz="1800" b="1">
                        <a:solidFill>
                          <a:srgbClr val="99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990000"/>
                          </a:solidFill>
                        </a:rPr>
                        <a:t>Objetos de Aprendizaje</a:t>
                      </a:r>
                      <a:endParaRPr sz="1800" b="1">
                        <a:solidFill>
                          <a:srgbClr val="99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412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rgbClr val="990000"/>
                          </a:solidFill>
                        </a:rPr>
                        <a:t>Recursos didácticos</a:t>
                      </a:r>
                      <a:endParaRPr sz="1800" b="1" dirty="0">
                        <a:solidFill>
                          <a:srgbClr val="99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990000"/>
                          </a:solidFill>
                        </a:rPr>
                        <a:t>Evidencias de desempeño</a:t>
                      </a:r>
                      <a:endParaRPr sz="1800" b="1">
                        <a:solidFill>
                          <a:srgbClr val="99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4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/>
                        <a:t>Bloque III “ Acercamiento a las épocas literarias”</a:t>
                      </a:r>
                      <a:endParaRPr sz="1800" b="1" dirty="0">
                        <a:solidFill>
                          <a:srgbClr val="99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412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048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5200C"/>
                        </a:buClr>
                        <a:buSzPts val="1200"/>
                        <a:buChar char="❖"/>
                      </a:pPr>
                      <a:r>
                        <a:rPr lang="es-MX" dirty="0"/>
                        <a:t>Épocas literarias: </a:t>
                      </a:r>
                    </a:p>
                    <a:p>
                      <a:pPr marL="457200" lvl="0" indent="-3048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5200C"/>
                        </a:buClr>
                        <a:buSzPts val="1200"/>
                        <a:buChar char="❖"/>
                      </a:pPr>
                      <a:r>
                        <a:rPr lang="es-MX" dirty="0"/>
                        <a:t>• Antigua • Medieval </a:t>
                      </a:r>
                    </a:p>
                    <a:p>
                      <a:pPr marL="457200" lvl="0" indent="-3048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5200C"/>
                        </a:buClr>
                        <a:buSzPts val="1200"/>
                        <a:buChar char="❖"/>
                      </a:pPr>
                      <a:r>
                        <a:rPr lang="es-MX" dirty="0"/>
                        <a:t>• Moderna </a:t>
                      </a:r>
                    </a:p>
                    <a:p>
                      <a:pPr marL="457200" lvl="0" indent="-3048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5200C"/>
                        </a:buClr>
                        <a:buSzPts val="1200"/>
                        <a:buChar char="❖"/>
                      </a:pPr>
                      <a:r>
                        <a:rPr lang="es-MX" dirty="0"/>
                        <a:t>• Vanguardias </a:t>
                      </a:r>
                    </a:p>
                    <a:p>
                      <a:pPr marL="457200" lvl="0" indent="-3048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5200C"/>
                        </a:buClr>
                        <a:buSzPts val="1200"/>
                        <a:buChar char="❖"/>
                      </a:pPr>
                      <a:r>
                        <a:rPr lang="es-MX" dirty="0"/>
                        <a:t>Contemporánea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CC412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412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412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412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/>
                        <a:t> Libro de texto, página de la academia o blog y  textos cortos de las épocas literarias.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CC412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Char char="❖"/>
                      </a:pPr>
                      <a:r>
                        <a:rPr lang="es-MX" sz="1400" b="1" dirty="0">
                          <a:solidFill>
                            <a:srgbClr val="990000"/>
                          </a:solidFill>
                        </a:rPr>
                        <a:t>De acuerdo a los criterios de evaluación del segundo periodo.</a:t>
                      </a:r>
                      <a:endParaRPr sz="1400" b="1" dirty="0">
                        <a:solidFill>
                          <a:srgbClr val="99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721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>
            <a:spLocks noGrp="1"/>
          </p:cNvSpPr>
          <p:nvPr>
            <p:ph type="title"/>
          </p:nvPr>
        </p:nvSpPr>
        <p:spPr>
          <a:xfrm>
            <a:off x="457200" y="188640"/>
            <a:ext cx="7643192" cy="936104"/>
          </a:xfrm>
          <a:prstGeom prst="rect">
            <a:avLst/>
          </a:prstGeom>
          <a:solidFill>
            <a:srgbClr val="FF00FF"/>
          </a:solidFill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/>
            <a:r>
              <a:rPr lang="en" dirty="0">
                <a:solidFill>
                  <a:srgbClr val="A61C00"/>
                </a:solidFill>
              </a:rPr>
              <a:t>Presentación del programa</a:t>
            </a:r>
            <a:endParaRPr dirty="0">
              <a:solidFill>
                <a:srgbClr val="A61C00"/>
              </a:solidFill>
            </a:endParaRPr>
          </a:p>
        </p:txBody>
      </p:sp>
      <p:sp>
        <p:nvSpPr>
          <p:cNvPr id="168" name="Google Shape;168;p19"/>
          <p:cNvSpPr txBox="1">
            <a:spLocks noGrp="1"/>
          </p:cNvSpPr>
          <p:nvPr>
            <p:ph type="body" idx="1"/>
          </p:nvPr>
        </p:nvSpPr>
        <p:spPr>
          <a:xfrm>
            <a:off x="0" y="1196752"/>
            <a:ext cx="8933400" cy="518554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ctr">
              <a:buNone/>
            </a:pPr>
            <a:r>
              <a:rPr lang="en" dirty="0"/>
              <a:t>      </a:t>
            </a:r>
            <a:r>
              <a:rPr lang="en" sz="2400" dirty="0"/>
              <a:t>Literatura I</a:t>
            </a:r>
            <a:endParaRPr dirty="0"/>
          </a:p>
        </p:txBody>
      </p:sp>
      <p:graphicFrame>
        <p:nvGraphicFramePr>
          <p:cNvPr id="169" name="Google Shape;169;p19"/>
          <p:cNvGraphicFramePr/>
          <p:nvPr>
            <p:extLst>
              <p:ext uri="{D42A27DB-BD31-4B8C-83A1-F6EECF244321}">
                <p14:modId xmlns:p14="http://schemas.microsoft.com/office/powerpoint/2010/main" val="2717278904"/>
              </p:ext>
            </p:extLst>
          </p:nvPr>
        </p:nvGraphicFramePr>
        <p:xfrm>
          <a:off x="0" y="1844824"/>
          <a:ext cx="9027100" cy="404806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56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6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6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6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990000"/>
                          </a:solidFill>
                        </a:rPr>
                        <a:t>Bloques</a:t>
                      </a:r>
                      <a:endParaRPr sz="1800" b="1">
                        <a:solidFill>
                          <a:srgbClr val="99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990000"/>
                          </a:solidFill>
                        </a:rPr>
                        <a:t>Objetos de Aprendizaje</a:t>
                      </a:r>
                      <a:endParaRPr sz="1800" b="1">
                        <a:solidFill>
                          <a:srgbClr val="990000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412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rgbClr val="990000"/>
                          </a:solidFill>
                        </a:rPr>
                        <a:t>Recursos didácticos</a:t>
                      </a:r>
                      <a:endParaRPr sz="1800" b="1" dirty="0">
                        <a:solidFill>
                          <a:srgbClr val="99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990000"/>
                          </a:solidFill>
                        </a:rPr>
                        <a:t>Evidencias de desempeño</a:t>
                      </a:r>
                      <a:endParaRPr sz="1800" b="1">
                        <a:solidFill>
                          <a:srgbClr val="99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4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/>
                        <a:t>Bloque IV“ De la narrativa antigua a la contemporánea”</a:t>
                      </a:r>
                      <a:endParaRPr sz="1800" b="1" dirty="0">
                        <a:solidFill>
                          <a:srgbClr val="99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412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0480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5200C"/>
                        </a:buClr>
                        <a:buSzPts val="1200"/>
                        <a:buChar char="❖"/>
                      </a:pPr>
                      <a:r>
                        <a:rPr lang="es-MX" sz="1200" dirty="0"/>
                        <a:t>Evolución histórica de los subgéneros narrativos. Aspectos contextuales de la narrativa: • Externos: Época literaria. Momento histórico. Biografía. • Internos: Narrador. Personajes. Espacialidad. Temporalidad. Ordenación de los hechos. Diversas formas de la narrativa: • Fantástica. • Maravillosa. • Ciencia ficción. • Policiaco y otros.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CC412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4125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4125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4125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/>
                        <a:t> Libro de texto, página de la academia o blog y  textos cortos representativos de los subgéneros narrativos en las épocas literarias.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CC4125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Pts val="1200"/>
                        <a:buChar char="❖"/>
                      </a:pPr>
                      <a:r>
                        <a:rPr lang="es-MX" sz="1200" b="1" dirty="0">
                          <a:solidFill>
                            <a:srgbClr val="990000"/>
                          </a:solidFill>
                        </a:rPr>
                        <a:t>De acuerdo a los criterios de evaluación del tercer periodo.</a:t>
                      </a:r>
                      <a:endParaRPr sz="1200" b="1" dirty="0">
                        <a:solidFill>
                          <a:srgbClr val="99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D118C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390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>
            <a:spLocks noGrp="1"/>
          </p:cNvSpPr>
          <p:nvPr>
            <p:ph type="title"/>
          </p:nvPr>
        </p:nvSpPr>
        <p:spPr>
          <a:xfrm>
            <a:off x="457200" y="404664"/>
            <a:ext cx="8003232" cy="1008112"/>
          </a:xfrm>
          <a:prstGeom prst="rect">
            <a:avLst/>
          </a:prstGeom>
          <a:solidFill>
            <a:srgbClr val="FFE599"/>
          </a:solidFill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/>
            <a:r>
              <a:rPr lang="en" sz="3000" dirty="0">
                <a:solidFill>
                  <a:srgbClr val="741B47"/>
                </a:solidFill>
              </a:rPr>
              <a:t>Metodología de trabajo y Normas de convivencia</a:t>
            </a:r>
            <a:endParaRPr sz="3000" dirty="0">
              <a:solidFill>
                <a:srgbClr val="741B47"/>
              </a:solidFill>
            </a:endParaRPr>
          </a:p>
        </p:txBody>
      </p:sp>
      <p:sp>
        <p:nvSpPr>
          <p:cNvPr id="196" name="Google Shape;196;p23"/>
          <p:cNvSpPr txBox="1">
            <a:spLocks noGrp="1"/>
          </p:cNvSpPr>
          <p:nvPr>
            <p:ph type="body" idx="1"/>
          </p:nvPr>
        </p:nvSpPr>
        <p:spPr>
          <a:xfrm>
            <a:off x="457200" y="1812950"/>
            <a:ext cx="8229600" cy="387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97" name="Google Shape;197;p23"/>
          <p:cNvSpPr/>
          <p:nvPr/>
        </p:nvSpPr>
        <p:spPr>
          <a:xfrm>
            <a:off x="179512" y="1412776"/>
            <a:ext cx="3856500" cy="3826800"/>
          </a:xfrm>
          <a:prstGeom prst="smileyFace">
            <a:avLst>
              <a:gd name="adj" fmla="val 4653"/>
            </a:avLst>
          </a:prstGeom>
          <a:solidFill>
            <a:srgbClr val="B45F0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srgbClr val="FF00FF"/>
              </a:solidFill>
            </a:endParaRPr>
          </a:p>
          <a:p>
            <a:endParaRPr dirty="0">
              <a:solidFill>
                <a:srgbClr val="FF00FF"/>
              </a:solidFill>
            </a:endParaRPr>
          </a:p>
          <a:p>
            <a:r>
              <a:rPr lang="en" b="1" dirty="0"/>
              <a:t>Acuerdos del aula  para convivir y lograr un excelente desempeño</a:t>
            </a:r>
            <a:endParaRPr b="1" dirty="0"/>
          </a:p>
        </p:txBody>
      </p:sp>
      <p:sp>
        <p:nvSpPr>
          <p:cNvPr id="198" name="Google Shape;198;p23"/>
          <p:cNvSpPr/>
          <p:nvPr/>
        </p:nvSpPr>
        <p:spPr>
          <a:xfrm>
            <a:off x="3897000" y="1556792"/>
            <a:ext cx="4853100" cy="4130958"/>
          </a:xfrm>
          <a:prstGeom prst="heart">
            <a:avLst/>
          </a:prstGeom>
          <a:solidFill>
            <a:srgbClr val="76A5A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b="1" dirty="0">
                <a:solidFill>
                  <a:srgbClr val="002060"/>
                </a:solidFill>
              </a:rPr>
              <a:t>Estrategias de aprendizaje</a:t>
            </a:r>
            <a:endParaRPr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" b="1" dirty="0">
                <a:solidFill>
                  <a:srgbClr val="002060"/>
                </a:solidFill>
              </a:rPr>
              <a:t>Esquemas, debates, Foros, Entrevistas, concursos, lecturas reflexivas, sociodrama, teatro, páginas web, libreta de evidencias. </a:t>
            </a:r>
            <a:r>
              <a:rPr lang="es-MX" b="1" dirty="0">
                <a:solidFill>
                  <a:srgbClr val="002060"/>
                </a:solidFill>
              </a:rPr>
              <a:t>P</a:t>
            </a:r>
            <a:r>
              <a:rPr lang="en" b="1" dirty="0">
                <a:solidFill>
                  <a:srgbClr val="002060"/>
                </a:solidFill>
              </a:rPr>
              <a:t>ersonificación.</a:t>
            </a:r>
          </a:p>
          <a:p>
            <a:endParaRPr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>
            <a:spLocks noGrp="1"/>
          </p:cNvSpPr>
          <p:nvPr>
            <p:ph type="title"/>
          </p:nvPr>
        </p:nvSpPr>
        <p:spPr>
          <a:xfrm>
            <a:off x="457200" y="332656"/>
            <a:ext cx="7931224" cy="1227069"/>
          </a:xfrm>
          <a:prstGeom prst="rect">
            <a:avLst/>
          </a:prstGeom>
          <a:solidFill>
            <a:srgbClr val="FFFF00"/>
          </a:solidFill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/>
            <a:r>
              <a:rPr lang="en" sz="3000" dirty="0">
                <a:solidFill>
                  <a:srgbClr val="741B47"/>
                </a:solidFill>
              </a:rPr>
              <a:t>Metodología de trabajo y Normas de convivencia</a:t>
            </a:r>
            <a:endParaRPr sz="3000" dirty="0">
              <a:solidFill>
                <a:srgbClr val="741B47"/>
              </a:solidFill>
            </a:endParaRPr>
          </a:p>
        </p:txBody>
      </p:sp>
      <p:sp>
        <p:nvSpPr>
          <p:cNvPr id="204" name="Google Shape;204;p24"/>
          <p:cNvSpPr txBox="1">
            <a:spLocks noGrp="1"/>
          </p:cNvSpPr>
          <p:nvPr>
            <p:ph type="body" idx="1"/>
          </p:nvPr>
        </p:nvSpPr>
        <p:spPr>
          <a:xfrm>
            <a:off x="-163275" y="1812950"/>
            <a:ext cx="8850000" cy="387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    </a:t>
            </a:r>
            <a:endParaRPr dirty="0"/>
          </a:p>
        </p:txBody>
      </p:sp>
      <p:sp>
        <p:nvSpPr>
          <p:cNvPr id="205" name="Google Shape;205;p24"/>
          <p:cNvSpPr/>
          <p:nvPr/>
        </p:nvSpPr>
        <p:spPr>
          <a:xfrm>
            <a:off x="0" y="1697000"/>
            <a:ext cx="4047900" cy="3587700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2400" dirty="0">
                <a:solidFill>
                  <a:srgbClr val="85200C"/>
                </a:solidFill>
              </a:rPr>
              <a:t>Tipos o formas de </a:t>
            </a:r>
            <a:endParaRPr sz="2400" dirty="0">
              <a:solidFill>
                <a:srgbClr val="85200C"/>
              </a:solidFill>
            </a:endParaRPr>
          </a:p>
          <a:p>
            <a:endParaRPr sz="2400" dirty="0">
              <a:solidFill>
                <a:srgbClr val="85200C"/>
              </a:solidFill>
            </a:endParaRPr>
          </a:p>
          <a:p>
            <a:endParaRPr sz="2400" dirty="0">
              <a:solidFill>
                <a:srgbClr val="85200C"/>
              </a:solidFill>
            </a:endParaRPr>
          </a:p>
          <a:p>
            <a:r>
              <a:rPr lang="en" sz="2400" dirty="0">
                <a:solidFill>
                  <a:srgbClr val="85200C"/>
                </a:solidFill>
              </a:rPr>
              <a:t>evaluación:</a:t>
            </a:r>
            <a:endParaRPr sz="2400" dirty="0">
              <a:solidFill>
                <a:srgbClr val="85200C"/>
              </a:solidFill>
            </a:endParaRPr>
          </a:p>
          <a:p>
            <a:r>
              <a:rPr lang="en" sz="2400" dirty="0">
                <a:solidFill>
                  <a:srgbClr val="85200C"/>
                </a:solidFill>
              </a:rPr>
              <a:t>-</a:t>
            </a:r>
            <a:r>
              <a:rPr lang="en" sz="2400" b="1" dirty="0">
                <a:solidFill>
                  <a:srgbClr val="1155CC"/>
                </a:solidFill>
              </a:rPr>
              <a:t>Diagnóstostica</a:t>
            </a:r>
            <a:endParaRPr sz="2400" b="1" dirty="0">
              <a:solidFill>
                <a:srgbClr val="1155CC"/>
              </a:solidFill>
            </a:endParaRPr>
          </a:p>
          <a:p>
            <a:r>
              <a:rPr lang="en" sz="2400" b="1" dirty="0">
                <a:solidFill>
                  <a:srgbClr val="1155CC"/>
                </a:solidFill>
              </a:rPr>
              <a:t>- Formativa</a:t>
            </a:r>
            <a:endParaRPr sz="2400" b="1" dirty="0">
              <a:solidFill>
                <a:srgbClr val="1155CC"/>
              </a:solidFill>
            </a:endParaRPr>
          </a:p>
          <a:p>
            <a:r>
              <a:rPr lang="en" sz="2400" b="1" dirty="0">
                <a:solidFill>
                  <a:srgbClr val="1155CC"/>
                </a:solidFill>
              </a:rPr>
              <a:t>- Sumativa</a:t>
            </a:r>
            <a:endParaRPr sz="2400" b="1" dirty="0">
              <a:solidFill>
                <a:srgbClr val="1155CC"/>
              </a:solidFill>
            </a:endParaRPr>
          </a:p>
          <a:p>
            <a:endParaRPr dirty="0">
              <a:solidFill>
                <a:srgbClr val="E06666"/>
              </a:solidFill>
            </a:endParaRPr>
          </a:p>
        </p:txBody>
      </p:sp>
      <p:sp>
        <p:nvSpPr>
          <p:cNvPr id="206" name="Google Shape;206;p24"/>
          <p:cNvSpPr/>
          <p:nvPr/>
        </p:nvSpPr>
        <p:spPr>
          <a:xfrm>
            <a:off x="3536275" y="1953075"/>
            <a:ext cx="5039400" cy="3987900"/>
          </a:xfrm>
          <a:prstGeom prst="hear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2400">
              <a:solidFill>
                <a:schemeClr val="accent2"/>
              </a:solidFill>
            </a:endParaRPr>
          </a:p>
          <a:p>
            <a:r>
              <a:rPr lang="en" sz="2400" b="1">
                <a:solidFill>
                  <a:schemeClr val="accent2"/>
                </a:solidFill>
              </a:rPr>
              <a:t>Acciones o tipos de evaluación según el agente:</a:t>
            </a:r>
            <a:endParaRPr sz="2400" b="1">
              <a:solidFill>
                <a:schemeClr val="accent2"/>
              </a:solidFill>
            </a:endParaRPr>
          </a:p>
          <a:p>
            <a:r>
              <a:rPr lang="en" b="1">
                <a:solidFill>
                  <a:srgbClr val="0090DA"/>
                </a:solidFill>
              </a:rPr>
              <a:t>-Heteroevaluación (Docente)</a:t>
            </a:r>
            <a:endParaRPr b="1">
              <a:solidFill>
                <a:srgbClr val="0090DA"/>
              </a:solidFill>
            </a:endParaRPr>
          </a:p>
          <a:p>
            <a:r>
              <a:rPr lang="en" b="1">
                <a:solidFill>
                  <a:srgbClr val="0090DA"/>
                </a:solidFill>
              </a:rPr>
              <a:t>- Coevaluación ( entre pares)</a:t>
            </a:r>
            <a:endParaRPr b="1">
              <a:solidFill>
                <a:srgbClr val="0090DA"/>
              </a:solidFill>
            </a:endParaRPr>
          </a:p>
          <a:p>
            <a:r>
              <a:rPr lang="en" b="1">
                <a:solidFill>
                  <a:srgbClr val="0090DA"/>
                </a:solidFill>
              </a:rPr>
              <a:t>-Autoevaluación ( reflexión</a:t>
            </a:r>
            <a:endParaRPr b="1">
              <a:solidFill>
                <a:srgbClr val="0090DA"/>
              </a:solidFill>
            </a:endParaRPr>
          </a:p>
          <a:p>
            <a:r>
              <a:rPr lang="en" b="1">
                <a:solidFill>
                  <a:srgbClr val="0090DA"/>
                </a:solidFill>
              </a:rPr>
              <a:t>         individual).          </a:t>
            </a:r>
            <a:endParaRPr b="1">
              <a:solidFill>
                <a:srgbClr val="0090D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>
            <a:spLocks noGrp="1"/>
          </p:cNvSpPr>
          <p:nvPr>
            <p:ph type="title"/>
          </p:nvPr>
        </p:nvSpPr>
        <p:spPr>
          <a:xfrm>
            <a:off x="457200" y="260648"/>
            <a:ext cx="8229600" cy="1660101"/>
          </a:xfrm>
          <a:prstGeom prst="rect">
            <a:avLst/>
          </a:prstGeom>
          <a:solidFill>
            <a:srgbClr val="FFE599"/>
          </a:solidFill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/>
            <a:r>
              <a:rPr lang="en" sz="3000" dirty="0">
                <a:solidFill>
                  <a:srgbClr val="741B47"/>
                </a:solidFill>
              </a:rPr>
              <a:t>Metodología de trabajo y Normas de convivencia</a:t>
            </a:r>
            <a:endParaRPr sz="3000" dirty="0">
              <a:solidFill>
                <a:srgbClr val="741B47"/>
              </a:solidFill>
            </a:endParaRPr>
          </a:p>
        </p:txBody>
      </p:sp>
      <p:sp>
        <p:nvSpPr>
          <p:cNvPr id="212" name="Google Shape;212;p25"/>
          <p:cNvSpPr txBox="1">
            <a:spLocks noGrp="1"/>
          </p:cNvSpPr>
          <p:nvPr>
            <p:ph type="body" idx="1"/>
          </p:nvPr>
        </p:nvSpPr>
        <p:spPr>
          <a:xfrm>
            <a:off x="457200" y="1812950"/>
            <a:ext cx="8229600" cy="387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    </a:t>
            </a:r>
            <a:endParaRPr dirty="0"/>
          </a:p>
        </p:txBody>
      </p:sp>
      <p:sp>
        <p:nvSpPr>
          <p:cNvPr id="213" name="Google Shape;213;p25"/>
          <p:cNvSpPr/>
          <p:nvPr/>
        </p:nvSpPr>
        <p:spPr>
          <a:xfrm>
            <a:off x="163275" y="1862500"/>
            <a:ext cx="3942900" cy="366720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b="1" dirty="0">
                <a:solidFill>
                  <a:srgbClr val="0000FF"/>
                </a:solidFill>
              </a:rPr>
              <a:t>   Material de apoyo y </a:t>
            </a:r>
            <a:endParaRPr b="1" dirty="0">
              <a:solidFill>
                <a:srgbClr val="0000FF"/>
              </a:solidFill>
            </a:endParaRPr>
          </a:p>
          <a:p>
            <a:endParaRPr b="1" dirty="0">
              <a:solidFill>
                <a:srgbClr val="0000FF"/>
              </a:solidFill>
            </a:endParaRPr>
          </a:p>
          <a:p>
            <a:endParaRPr b="1" dirty="0">
              <a:solidFill>
                <a:srgbClr val="0000FF"/>
              </a:solidFill>
            </a:endParaRPr>
          </a:p>
          <a:p>
            <a:endParaRPr b="1" dirty="0">
              <a:solidFill>
                <a:srgbClr val="0000FF"/>
              </a:solidFill>
            </a:endParaRPr>
          </a:p>
          <a:p>
            <a:r>
              <a:rPr lang="en" b="1" dirty="0">
                <a:latin typeface="Abadi" panose="020B0604020104020204" pitchFamily="34" charset="0"/>
              </a:rPr>
              <a:t>didáctico: Libro de texto impreso,  libreta profesional, revistas, recortes, dibujos, plumones,colores, diurex,hojas de colores, etc.</a:t>
            </a:r>
            <a:endParaRPr b="1" dirty="0">
              <a:latin typeface="Abadi" panose="020B0604020104020204" pitchFamily="34" charset="0"/>
            </a:endParaRPr>
          </a:p>
        </p:txBody>
      </p:sp>
      <p:sp>
        <p:nvSpPr>
          <p:cNvPr id="214" name="Google Shape;214;p25"/>
          <p:cNvSpPr/>
          <p:nvPr/>
        </p:nvSpPr>
        <p:spPr>
          <a:xfrm>
            <a:off x="3757900" y="1813100"/>
            <a:ext cx="5039400" cy="4568228"/>
          </a:xfrm>
          <a:prstGeom prst="heart">
            <a:avLst/>
          </a:prstGeom>
          <a:solidFill>
            <a:srgbClr val="C27BA0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schemeClr val="accent2"/>
              </a:solidFill>
            </a:endParaRPr>
          </a:p>
          <a:p>
            <a:r>
              <a:rPr lang="en" b="1" dirty="0">
                <a:solidFill>
                  <a:schemeClr val="bg2">
                    <a:lumMod val="10000"/>
                  </a:schemeClr>
                </a:solidFill>
                <a:latin typeface="Abadi" panose="020B0604020104020204" pitchFamily="34" charset="0"/>
              </a:rPr>
              <a:t>Ambientación del aula :</a:t>
            </a:r>
            <a:endParaRPr b="1" dirty="0">
              <a:solidFill>
                <a:schemeClr val="bg2">
                  <a:lumMod val="10000"/>
                </a:schemeClr>
              </a:solidFill>
              <a:latin typeface="Abadi" panose="020B0604020104020204" pitchFamily="34" charset="0"/>
            </a:endParaRPr>
          </a:p>
          <a:p>
            <a:r>
              <a:rPr lang="en" b="1" dirty="0">
                <a:solidFill>
                  <a:schemeClr val="bg2">
                    <a:lumMod val="10000"/>
                  </a:schemeClr>
                </a:solidFill>
                <a:latin typeface="Abadi" panose="020B0604020104020204" pitchFamily="34" charset="0"/>
              </a:rPr>
              <a:t>participar con una frase alusivas al día, repasar los acuerdos, responder la bitácora, participar en concursos emitidos por la DG y actividades de nuestra institución, etc.</a:t>
            </a:r>
            <a:endParaRPr b="1" dirty="0">
              <a:solidFill>
                <a:schemeClr val="bg2">
                  <a:lumMod val="10000"/>
                </a:schemeClr>
              </a:solidFill>
              <a:latin typeface="Abadi" panose="020B06040201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67DD4E9C-594D-4AA8-9211-AD4CFEB71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44624"/>
            <a:ext cx="7741503" cy="1957182"/>
          </a:xfrm>
        </p:spPr>
        <p:txBody>
          <a:bodyPr>
            <a:normAutofit fontScale="90000"/>
          </a:bodyPr>
          <a:lstStyle/>
          <a:p>
            <a:br>
              <a:rPr lang="es-MX" dirty="0"/>
            </a:br>
            <a:r>
              <a:rPr lang="es-MX" dirty="0"/>
              <a:t>Fechas importantes del semestre</a:t>
            </a:r>
            <a:br>
              <a:rPr lang="es-MX" dirty="0"/>
            </a:br>
            <a:r>
              <a:rPr lang="es-MX" dirty="0"/>
              <a:t>                        2023B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493658" y="1871875"/>
            <a:ext cx="5832648" cy="41148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MX" sz="1350" dirty="0"/>
              <a:t> Calendario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331640" y="2586919"/>
            <a:ext cx="2592288" cy="24842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algn="ctr"/>
            <a:r>
              <a:rPr lang="es-MX" dirty="0"/>
              <a:t>1er parcial </a:t>
            </a:r>
          </a:p>
          <a:p>
            <a:pPr algn="ctr"/>
            <a:r>
              <a:rPr lang="es-MX" dirty="0"/>
              <a:t>2 al 6 octubre del 2023 </a:t>
            </a:r>
          </a:p>
          <a:p>
            <a:pPr algn="ctr"/>
            <a:r>
              <a:rPr lang="es-MX" dirty="0"/>
              <a:t>2do parcial</a:t>
            </a:r>
          </a:p>
          <a:p>
            <a:pPr algn="ctr"/>
            <a:r>
              <a:rPr lang="es-MX" dirty="0"/>
              <a:t>6  al 10 de noviembre del 2023.</a:t>
            </a:r>
          </a:p>
          <a:p>
            <a:pPr algn="ctr"/>
            <a:r>
              <a:rPr lang="es-MX" dirty="0"/>
              <a:t>3er parcial</a:t>
            </a:r>
          </a:p>
          <a:p>
            <a:pPr algn="ctr"/>
            <a:r>
              <a:rPr lang="es-MX" dirty="0"/>
              <a:t>11 al 15 de diciembre del 2023</a:t>
            </a:r>
          </a:p>
          <a:p>
            <a:pPr algn="ctr"/>
            <a:r>
              <a:rPr lang="es-MX" dirty="0"/>
              <a:t>Regularización </a:t>
            </a:r>
          </a:p>
          <a:p>
            <a:pPr algn="ctr"/>
            <a:r>
              <a:rPr lang="es-MX" dirty="0"/>
              <a:t>15 al 19 de enero  del 2024</a:t>
            </a:r>
          </a:p>
          <a:p>
            <a:pPr algn="ctr"/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560000" y="2492896"/>
            <a:ext cx="2766306" cy="2915544"/>
          </a:xfr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 algn="ctr"/>
            <a:r>
              <a:rPr lang="es-MX" b="1" i="1" u="sng" dirty="0">
                <a:latin typeface="Aharoni" panose="02010803020104030203" pitchFamily="2" charset="-79"/>
                <a:cs typeface="Aharoni" panose="02010803020104030203" pitchFamily="2" charset="-79"/>
              </a:rPr>
              <a:t>Inicio del curso</a:t>
            </a:r>
          </a:p>
          <a:p>
            <a:pPr algn="ctr"/>
            <a:r>
              <a:rPr lang="es-MX" b="1" dirty="0">
                <a:latin typeface="Aharoni" panose="02010803020104030203" pitchFamily="2" charset="-79"/>
                <a:cs typeface="Aharoni" panose="02010803020104030203" pitchFamily="2" charset="-79"/>
              </a:rPr>
              <a:t>28 de agosto del 2023.</a:t>
            </a:r>
          </a:p>
          <a:p>
            <a:pPr algn="ctr"/>
            <a:r>
              <a:rPr lang="es-MX" b="1" i="1" u="sng" dirty="0">
                <a:latin typeface="Aharoni" panose="02010803020104030203" pitchFamily="2" charset="-79"/>
                <a:cs typeface="Aharoni" panose="02010803020104030203" pitchFamily="2" charset="-79"/>
              </a:rPr>
              <a:t>Suspensiones</a:t>
            </a:r>
          </a:p>
          <a:p>
            <a:pPr algn="ctr"/>
            <a:r>
              <a:rPr lang="es-MX" b="1" dirty="0">
                <a:latin typeface="Aharoni" panose="02010803020104030203" pitchFamily="2" charset="-79"/>
                <a:cs typeface="Aharoni" panose="02010803020104030203" pitchFamily="2" charset="-79"/>
              </a:rPr>
              <a:t>2° de noviembre del 2023.</a:t>
            </a:r>
          </a:p>
          <a:p>
            <a:pPr algn="ctr"/>
            <a:r>
              <a:rPr lang="es-MX" b="1" dirty="0">
                <a:latin typeface="Aharoni" panose="02010803020104030203" pitchFamily="2" charset="-79"/>
                <a:cs typeface="Aharoni" panose="02010803020104030203" pitchFamily="2" charset="-79"/>
              </a:rPr>
              <a:t> 20 de noviembre del 2023</a:t>
            </a:r>
          </a:p>
          <a:p>
            <a:pPr algn="ctr"/>
            <a:r>
              <a:rPr lang="es-MX" b="1" dirty="0">
                <a:latin typeface="Aharoni" panose="02010803020104030203" pitchFamily="2" charset="-79"/>
                <a:cs typeface="Aharoni" panose="02010803020104030203" pitchFamily="2" charset="-79"/>
              </a:rPr>
              <a:t>, 1°de enero del 2024</a:t>
            </a:r>
          </a:p>
          <a:p>
            <a:pPr algn="ctr"/>
            <a:r>
              <a:rPr lang="es-MX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Vacaciones</a:t>
            </a:r>
          </a:p>
          <a:p>
            <a:pPr algn="ctr"/>
            <a:r>
              <a:rPr lang="es-MX" b="1" dirty="0">
                <a:latin typeface="Aharoni" panose="02010803020104030203" pitchFamily="2" charset="-79"/>
                <a:cs typeface="Aharoni" panose="02010803020104030203" pitchFamily="2" charset="-79"/>
              </a:rPr>
              <a:t>18 de diciembre al  2 de enero  del 2024.</a:t>
            </a:r>
          </a:p>
          <a:p>
            <a:pPr algn="ctr"/>
            <a:r>
              <a:rPr lang="es-MX" b="1" i="1" u="sng" dirty="0">
                <a:latin typeface="Aharoni" panose="02010803020104030203" pitchFamily="2" charset="-79"/>
                <a:cs typeface="Aharoni" panose="02010803020104030203" pitchFamily="2" charset="-79"/>
              </a:rPr>
              <a:t>Fin del Curso.</a:t>
            </a:r>
          </a:p>
          <a:p>
            <a:pPr algn="ctr"/>
            <a:r>
              <a:rPr lang="es-MX" b="1" dirty="0">
                <a:latin typeface="Aharoni" panose="02010803020104030203" pitchFamily="2" charset="-79"/>
                <a:cs typeface="Aharoni" panose="02010803020104030203" pitchFamily="2" charset="-79"/>
              </a:rPr>
              <a:t>26 de enero del 2024</a:t>
            </a:r>
            <a:r>
              <a:rPr lang="es-MX" b="1" dirty="0">
                <a:latin typeface="Abadi" panose="020B06040201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89719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25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28" name="Group 227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047" y="0"/>
            <a:ext cx="9004011" cy="6644081"/>
            <a:chOff x="-25397" y="0"/>
            <a:chExt cx="12005350" cy="6644081"/>
          </a:xfrm>
        </p:grpSpPr>
        <p:sp useBgFill="1">
          <p:nvSpPr>
            <p:cNvPr id="229" name="Rectangle 228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230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</p:grpSp>
      <p:sp>
        <p:nvSpPr>
          <p:cNvPr id="219" name="Google Shape;219;p26"/>
          <p:cNvSpPr txBox="1">
            <a:spLocks noGrp="1"/>
          </p:cNvSpPr>
          <p:nvPr>
            <p:ph type="title"/>
          </p:nvPr>
        </p:nvSpPr>
        <p:spPr>
          <a:xfrm>
            <a:off x="3939325" y="110357"/>
            <a:ext cx="4327411" cy="115196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2200" dirty="0"/>
              <a:t>          </a:t>
            </a:r>
            <a:r>
              <a:rPr lang="en-US" sz="2200" dirty="0" err="1"/>
              <a:t>Criterios</a:t>
            </a:r>
            <a:r>
              <a:rPr lang="en-US" sz="2200" dirty="0"/>
              <a:t> de </a:t>
            </a:r>
            <a:r>
              <a:rPr lang="en-US" sz="2200" dirty="0" err="1"/>
              <a:t>Evaluación</a:t>
            </a:r>
            <a:endParaRPr lang="en-US" sz="2200" dirty="0"/>
          </a:p>
          <a:p>
            <a:pPr>
              <a:spcBef>
                <a:spcPct val="0"/>
              </a:spcBef>
            </a:pPr>
            <a:r>
              <a:rPr lang="en-US" sz="2200" dirty="0"/>
              <a:t>                     1° </a:t>
            </a:r>
            <a:r>
              <a:rPr lang="en-US" sz="2200" dirty="0" err="1"/>
              <a:t>Periodo</a:t>
            </a:r>
            <a:endParaRPr lang="en-US" sz="2200" dirty="0"/>
          </a:p>
          <a:p>
            <a:pPr>
              <a:spcBef>
                <a:spcPct val="0"/>
              </a:spcBef>
            </a:pPr>
            <a:r>
              <a:rPr lang="en-US" sz="2200" dirty="0"/>
              <a:t>                    LITERATURA I</a:t>
            </a:r>
          </a:p>
        </p:txBody>
      </p:sp>
      <p:pic>
        <p:nvPicPr>
          <p:cNvPr id="222" name="Picture 221" descr="Notas adhesivas en una pared">
            <a:extLst>
              <a:ext uri="{FF2B5EF4-FFF2-40B4-BE49-F238E27FC236}">
                <a16:creationId xmlns:a16="http://schemas.microsoft.com/office/drawing/2014/main" id="{C2916360-FFED-A342-12A3-9F0FB7AD7C5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944" r="28205" b="-1"/>
          <a:stretch/>
        </p:blipFill>
        <p:spPr>
          <a:xfrm>
            <a:off x="303169" y="10"/>
            <a:ext cx="3332988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220" name="Google Shape;220;p26"/>
          <p:cNvSpPr txBox="1">
            <a:spLocks noGrp="1"/>
          </p:cNvSpPr>
          <p:nvPr>
            <p:ph type="body" idx="1"/>
          </p:nvPr>
        </p:nvSpPr>
        <p:spPr>
          <a:xfrm>
            <a:off x="3779912" y="1372868"/>
            <a:ext cx="4783795" cy="367377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indent="-228600">
              <a:lnSpc>
                <a:spcPct val="110000"/>
              </a:lnSpc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0" indent="-228600">
              <a:lnSpc>
                <a:spcPct val="110000"/>
              </a:lnSpc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r>
              <a:rPr lang="en-US" sz="800" dirty="0"/>
              <a:t>1</a:t>
            </a:r>
            <a:r>
              <a:rPr lang="en-US" sz="1200" b="1" dirty="0"/>
              <a:t>.-</a:t>
            </a:r>
            <a:r>
              <a:rPr lang="en-US" sz="1200" b="1" dirty="0">
                <a:latin typeface="Arial Narrow" panose="020B0606020202030204" pitchFamily="34" charset="0"/>
              </a:rPr>
              <a:t>Entrega del  </a:t>
            </a:r>
            <a:r>
              <a:rPr lang="en-US" sz="1200" b="1" dirty="0" err="1">
                <a:latin typeface="Arial Narrow" panose="020B0606020202030204" pitchFamily="34" charset="0"/>
              </a:rPr>
              <a:t>Encuadre</a:t>
            </a:r>
            <a:r>
              <a:rPr lang="en-US" sz="1200" b="1" dirty="0">
                <a:latin typeface="Arial Narrow" panose="020B0606020202030204" pitchFamily="34" charset="0"/>
              </a:rPr>
              <a:t> . 10% . 7 al 11 </a:t>
            </a:r>
            <a:r>
              <a:rPr lang="en-US" sz="1200" b="1" dirty="0" err="1">
                <a:latin typeface="Arial Narrow" panose="020B0606020202030204" pitchFamily="34" charset="0"/>
              </a:rPr>
              <a:t>sep.</a:t>
            </a:r>
            <a:endParaRPr lang="en-US" sz="1200" b="1" dirty="0">
              <a:latin typeface="Arial Narrow" panose="020B0606020202030204" pitchFamily="34" charset="0"/>
            </a:endParaRPr>
          </a:p>
          <a:p>
            <a:pPr marL="0" indent="-228600">
              <a:lnSpc>
                <a:spcPct val="110000"/>
              </a:lnSpc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 Narrow" panose="020B0606020202030204" pitchFamily="34" charset="0"/>
              </a:rPr>
              <a:t>2.- </a:t>
            </a:r>
            <a:r>
              <a:rPr lang="en-US" sz="1200" b="1" dirty="0" err="1">
                <a:latin typeface="Arial Narrow" panose="020B0606020202030204" pitchFamily="34" charset="0"/>
              </a:rPr>
              <a:t>Ejercicios</a:t>
            </a:r>
            <a:r>
              <a:rPr lang="en-US" sz="1200" b="1" dirty="0">
                <a:latin typeface="Arial Narrow" panose="020B0606020202030204" pitchFamily="34" charset="0"/>
              </a:rPr>
              <a:t> del  </a:t>
            </a:r>
            <a:r>
              <a:rPr lang="en-US" sz="1200" b="1" dirty="0" err="1">
                <a:latin typeface="Arial Narrow" panose="020B0606020202030204" pitchFamily="34" charset="0"/>
              </a:rPr>
              <a:t>bloque</a:t>
            </a:r>
            <a:r>
              <a:rPr lang="en-US" sz="1200" b="1" dirty="0">
                <a:latin typeface="Arial Narrow" panose="020B0606020202030204" pitchFamily="34" charset="0"/>
              </a:rPr>
              <a:t>  I. 10% . En </a:t>
            </a:r>
            <a:r>
              <a:rPr lang="en-US" sz="1200" b="1" dirty="0" err="1">
                <a:latin typeface="Arial Narrow" panose="020B0606020202030204" pitchFamily="34" charset="0"/>
              </a:rPr>
              <a:t>equipo</a:t>
            </a:r>
            <a:r>
              <a:rPr lang="en-US" sz="1200" b="1" dirty="0">
                <a:latin typeface="Arial Narrow" panose="020B0606020202030204" pitchFamily="34" charset="0"/>
              </a:rPr>
              <a:t>. 18 al 21  </a:t>
            </a:r>
            <a:r>
              <a:rPr lang="en-US" sz="1200" b="1" dirty="0" err="1">
                <a:latin typeface="Arial Narrow" panose="020B0606020202030204" pitchFamily="34" charset="0"/>
              </a:rPr>
              <a:t>sep.</a:t>
            </a:r>
            <a:endParaRPr lang="en-US" sz="1200" b="1" dirty="0">
              <a:latin typeface="Arial Narrow" panose="020B0606020202030204" pitchFamily="34" charset="0"/>
            </a:endParaRPr>
          </a:p>
          <a:p>
            <a:pPr marL="0" indent="-228600">
              <a:lnSpc>
                <a:spcPct val="110000"/>
              </a:lnSpc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 Narrow" panose="020B0606020202030204" pitchFamily="34" charset="0"/>
              </a:rPr>
              <a:t>3.-Infografías : </a:t>
            </a:r>
            <a:r>
              <a:rPr lang="en-US" sz="1200" b="1" dirty="0" err="1">
                <a:latin typeface="Arial Narrow" panose="020B0606020202030204" pitchFamily="34" charset="0"/>
              </a:rPr>
              <a:t>Marcas</a:t>
            </a:r>
            <a:r>
              <a:rPr lang="en-US" sz="1200" b="1" dirty="0">
                <a:latin typeface="Arial Narrow" panose="020B0606020202030204" pitchFamily="34" charset="0"/>
              </a:rPr>
              <a:t> de </a:t>
            </a:r>
            <a:r>
              <a:rPr lang="en-US" sz="1200" b="1" dirty="0" err="1">
                <a:latin typeface="Arial Narrow" panose="020B0606020202030204" pitchFamily="34" charset="0"/>
              </a:rPr>
              <a:t>literariedad</a:t>
            </a:r>
            <a:r>
              <a:rPr lang="en-US" sz="1200" b="1" dirty="0">
                <a:latin typeface="Arial Narrow" panose="020B0606020202030204" pitchFamily="34" charset="0"/>
              </a:rPr>
              <a:t>, </a:t>
            </a:r>
            <a:r>
              <a:rPr lang="en-US" sz="1200" b="1" dirty="0" err="1">
                <a:latin typeface="Arial Narrow" panose="020B0606020202030204" pitchFamily="34" charset="0"/>
              </a:rPr>
              <a:t>formas</a:t>
            </a:r>
            <a:r>
              <a:rPr lang="en-US" sz="1200" b="1" dirty="0">
                <a:latin typeface="Arial Narrow" panose="020B0606020202030204" pitchFamily="34" charset="0"/>
              </a:rPr>
              <a:t> de </a:t>
            </a:r>
            <a:r>
              <a:rPr lang="en-US" sz="1200" b="1" dirty="0" err="1">
                <a:latin typeface="Arial Narrow" panose="020B0606020202030204" pitchFamily="34" charset="0"/>
              </a:rPr>
              <a:t>presentación</a:t>
            </a:r>
            <a:r>
              <a:rPr lang="en-US" sz="1200" b="1" dirty="0">
                <a:latin typeface="Arial Narrow" panose="020B0606020202030204" pitchFamily="34" charset="0"/>
              </a:rPr>
              <a:t> y </a:t>
            </a:r>
            <a:r>
              <a:rPr lang="en-US" sz="1200" b="1" dirty="0" err="1">
                <a:latin typeface="Arial Narrow" panose="020B0606020202030204" pitchFamily="34" charset="0"/>
              </a:rPr>
              <a:t>lenguaje</a:t>
            </a:r>
            <a:r>
              <a:rPr lang="en-US" sz="1200" b="1" dirty="0">
                <a:latin typeface="Arial Narrow" panose="020B0606020202030204" pitchFamily="34" charset="0"/>
              </a:rPr>
              <a:t> </a:t>
            </a:r>
            <a:r>
              <a:rPr lang="en-US" sz="1200" b="1" dirty="0" err="1">
                <a:latin typeface="Arial Narrow" panose="020B0606020202030204" pitchFamily="34" charset="0"/>
              </a:rPr>
              <a:t>literario</a:t>
            </a:r>
            <a:r>
              <a:rPr lang="en-US" sz="1200" b="1" dirty="0">
                <a:latin typeface="Arial Narrow" panose="020B0606020202030204" pitchFamily="34" charset="0"/>
              </a:rPr>
              <a:t> 10% . CANVA. 12 al 14 </a:t>
            </a:r>
            <a:r>
              <a:rPr lang="en-US" sz="1200" b="1" dirty="0" err="1">
                <a:latin typeface="Arial Narrow" panose="020B0606020202030204" pitchFamily="34" charset="0"/>
              </a:rPr>
              <a:t>sep.</a:t>
            </a:r>
            <a:endParaRPr lang="en-US" sz="1200" b="1" dirty="0">
              <a:latin typeface="Arial Narrow" panose="020B0606020202030204" pitchFamily="34" charset="0"/>
            </a:endParaRPr>
          </a:p>
          <a:p>
            <a:pPr marL="0" indent="-228600">
              <a:lnSpc>
                <a:spcPct val="110000"/>
              </a:lnSpc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 Narrow" panose="020B0606020202030204" pitchFamily="34" charset="0"/>
              </a:rPr>
              <a:t> 4.-Presentación del </a:t>
            </a:r>
            <a:r>
              <a:rPr lang="en-US" sz="1200" b="1" dirty="0" err="1">
                <a:latin typeface="Arial Narrow" panose="020B0606020202030204" pitchFamily="34" charset="0"/>
              </a:rPr>
              <a:t>proyecto</a:t>
            </a:r>
            <a:r>
              <a:rPr lang="en-US" sz="1200" b="1" dirty="0">
                <a:latin typeface="Arial Narrow" panose="020B0606020202030204" pitchFamily="34" charset="0"/>
              </a:rPr>
              <a:t>” </a:t>
            </a:r>
            <a:r>
              <a:rPr lang="en-US" sz="1200" b="1" dirty="0" err="1">
                <a:latin typeface="Arial Narrow" panose="020B0606020202030204" pitchFamily="34" charset="0"/>
              </a:rPr>
              <a:t>Antología</a:t>
            </a:r>
            <a:r>
              <a:rPr lang="en-US" sz="1200" b="1" dirty="0">
                <a:latin typeface="Arial Narrow" panose="020B0606020202030204" pitchFamily="34" charset="0"/>
              </a:rPr>
              <a:t> </a:t>
            </a:r>
            <a:r>
              <a:rPr lang="en-US" sz="1200" b="1" dirty="0" err="1">
                <a:latin typeface="Arial Narrow" panose="020B0606020202030204" pitchFamily="34" charset="0"/>
              </a:rPr>
              <a:t>Literaria</a:t>
            </a:r>
            <a:r>
              <a:rPr lang="en-US" sz="1200" b="1" dirty="0">
                <a:latin typeface="Arial Narrow" panose="020B0606020202030204" pitchFamily="34" charset="0"/>
              </a:rPr>
              <a:t> para </a:t>
            </a:r>
            <a:r>
              <a:rPr lang="en-US" sz="1200" b="1" dirty="0" err="1">
                <a:latin typeface="Arial Narrow" panose="020B0606020202030204" pitchFamily="34" charset="0"/>
              </a:rPr>
              <a:t>disfrutar</a:t>
            </a:r>
            <a:r>
              <a:rPr lang="en-US" sz="1200" b="1" dirty="0">
                <a:latin typeface="Arial Narrow" panose="020B0606020202030204" pitchFamily="34" charset="0"/>
              </a:rPr>
              <a:t>” </a:t>
            </a:r>
            <a:r>
              <a:rPr lang="en-US" sz="1200" b="1" dirty="0" err="1">
                <a:latin typeface="Arial Narrow" panose="020B0606020202030204" pitchFamily="34" charset="0"/>
              </a:rPr>
              <a:t>Fase</a:t>
            </a:r>
            <a:r>
              <a:rPr lang="en-US" sz="1200" b="1" dirty="0">
                <a:latin typeface="Arial Narrow" panose="020B0606020202030204" pitchFamily="34" charset="0"/>
              </a:rPr>
              <a:t> 1 . ( 3 </a:t>
            </a:r>
            <a:r>
              <a:rPr lang="en-US" sz="1200" b="1" dirty="0" err="1">
                <a:latin typeface="Arial Narrow" panose="020B0606020202030204" pitchFamily="34" charset="0"/>
              </a:rPr>
              <a:t>textos</a:t>
            </a:r>
            <a:r>
              <a:rPr lang="en-US" sz="1200" b="1" dirty="0">
                <a:latin typeface="Arial Narrow" panose="020B0606020202030204" pitchFamily="34" charset="0"/>
              </a:rPr>
              <a:t> </a:t>
            </a:r>
            <a:r>
              <a:rPr lang="en-US" sz="1200" b="1" dirty="0" err="1">
                <a:latin typeface="Arial Narrow" panose="020B0606020202030204" pitchFamily="34" charset="0"/>
              </a:rPr>
              <a:t>mínimo</a:t>
            </a:r>
            <a:r>
              <a:rPr lang="en-US" sz="1200" b="1" dirty="0">
                <a:latin typeface="Arial Narrow" panose="020B0606020202030204" pitchFamily="34" charset="0"/>
              </a:rPr>
              <a:t>). 10% . En </a:t>
            </a:r>
            <a:r>
              <a:rPr lang="en-US" sz="1200" b="1" dirty="0" err="1">
                <a:latin typeface="Arial Narrow" panose="020B0606020202030204" pitchFamily="34" charset="0"/>
              </a:rPr>
              <a:t>equipo</a:t>
            </a:r>
            <a:r>
              <a:rPr lang="en-US" sz="1200" b="1" dirty="0">
                <a:latin typeface="Arial Narrow" panose="020B0606020202030204" pitchFamily="34" charset="0"/>
              </a:rPr>
              <a:t>. 20 </a:t>
            </a:r>
            <a:r>
              <a:rPr lang="en-US" sz="1200" b="1" dirty="0" err="1">
                <a:latin typeface="Arial Narrow" panose="020B0606020202030204" pitchFamily="34" charset="0"/>
              </a:rPr>
              <a:t>sep.</a:t>
            </a:r>
            <a:endParaRPr lang="en-US" sz="1200" b="1" dirty="0">
              <a:latin typeface="Arial Narrow" panose="020B0606020202030204" pitchFamily="34" charset="0"/>
            </a:endParaRPr>
          </a:p>
          <a:p>
            <a:pPr marL="0" indent="-228600">
              <a:lnSpc>
                <a:spcPct val="110000"/>
              </a:lnSpc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 Narrow" panose="020B0606020202030204" pitchFamily="34" charset="0"/>
              </a:rPr>
              <a:t>5.- </a:t>
            </a:r>
            <a:r>
              <a:rPr lang="en-US" sz="1200" b="1" dirty="0" err="1">
                <a:latin typeface="Arial Narrow" panose="020B0606020202030204" pitchFamily="34" charset="0"/>
              </a:rPr>
              <a:t>Entrega</a:t>
            </a:r>
            <a:r>
              <a:rPr lang="en-US" sz="1200" b="1" dirty="0">
                <a:latin typeface="Arial Narrow" panose="020B0606020202030204" pitchFamily="34" charset="0"/>
              </a:rPr>
              <a:t> del </a:t>
            </a:r>
            <a:r>
              <a:rPr lang="en-US" sz="1200" b="1" dirty="0" err="1">
                <a:latin typeface="Arial Narrow" panose="020B0606020202030204" pitchFamily="34" charset="0"/>
              </a:rPr>
              <a:t>bloque</a:t>
            </a:r>
            <a:r>
              <a:rPr lang="en-US" sz="1200" b="1" dirty="0">
                <a:latin typeface="Arial Narrow" panose="020B0606020202030204" pitchFamily="34" charset="0"/>
              </a:rPr>
              <a:t> II. 15%. En </a:t>
            </a:r>
            <a:r>
              <a:rPr lang="en-US" sz="1200" b="1" dirty="0" err="1">
                <a:latin typeface="Arial Narrow" panose="020B0606020202030204" pitchFamily="34" charset="0"/>
              </a:rPr>
              <a:t>equipo</a:t>
            </a:r>
            <a:r>
              <a:rPr lang="en-US" sz="1200" b="1" dirty="0">
                <a:latin typeface="Arial Narrow" panose="020B0606020202030204" pitchFamily="34" charset="0"/>
              </a:rPr>
              <a:t>.  28 </a:t>
            </a:r>
            <a:r>
              <a:rPr lang="en-US" sz="1200" b="1" dirty="0" err="1">
                <a:latin typeface="Arial Narrow" panose="020B0606020202030204" pitchFamily="34" charset="0"/>
              </a:rPr>
              <a:t>sep.</a:t>
            </a:r>
            <a:endParaRPr lang="en-US" sz="1200" b="1" dirty="0">
              <a:latin typeface="Arial Narrow" panose="020B0606020202030204" pitchFamily="34" charset="0"/>
            </a:endParaRPr>
          </a:p>
          <a:p>
            <a:pPr marL="0" indent="-228600">
              <a:lnSpc>
                <a:spcPct val="110000"/>
              </a:lnSpc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 Narrow" panose="020B0606020202030204" pitchFamily="34" charset="0"/>
              </a:rPr>
              <a:t> 6.- </a:t>
            </a:r>
            <a:r>
              <a:rPr lang="en-US" sz="1200" b="1" dirty="0" err="1">
                <a:latin typeface="Arial Narrow" panose="020B0606020202030204" pitchFamily="34" charset="0"/>
              </a:rPr>
              <a:t>Reporte</a:t>
            </a:r>
            <a:r>
              <a:rPr lang="en-US" sz="1200" b="1" dirty="0">
                <a:latin typeface="Arial Narrow" panose="020B0606020202030204" pitchFamily="34" charset="0"/>
              </a:rPr>
              <a:t> : </a:t>
            </a:r>
            <a:r>
              <a:rPr lang="en-US" sz="1200" b="1" dirty="0" err="1">
                <a:latin typeface="Arial Narrow" panose="020B0606020202030204" pitchFamily="34" charset="0"/>
              </a:rPr>
              <a:t>textos</a:t>
            </a:r>
            <a:r>
              <a:rPr lang="en-US" sz="1200" b="1" dirty="0">
                <a:latin typeface="Arial Narrow" panose="020B0606020202030204" pitchFamily="34" charset="0"/>
              </a:rPr>
              <a:t> </a:t>
            </a:r>
            <a:r>
              <a:rPr lang="en-US" sz="1200" b="1" dirty="0" err="1">
                <a:latin typeface="Arial Narrow" panose="020B0606020202030204" pitchFamily="34" charset="0"/>
              </a:rPr>
              <a:t>modelos</a:t>
            </a:r>
            <a:r>
              <a:rPr lang="en-US" sz="1200" b="1" dirty="0">
                <a:latin typeface="Arial Narrow" panose="020B0606020202030204" pitchFamily="34" charset="0"/>
              </a:rPr>
              <a:t> </a:t>
            </a:r>
            <a:r>
              <a:rPr lang="en-US" sz="1200" b="1" dirty="0" err="1">
                <a:latin typeface="Arial Narrow" panose="020B0606020202030204" pitchFamily="34" charset="0"/>
              </a:rPr>
              <a:t>analizados</a:t>
            </a:r>
            <a:r>
              <a:rPr lang="en-US" sz="1200" b="1" dirty="0">
                <a:latin typeface="Arial Narrow" panose="020B0606020202030204" pitchFamily="34" charset="0"/>
              </a:rPr>
              <a:t> de </a:t>
            </a:r>
            <a:r>
              <a:rPr lang="en-US" sz="1200" b="1" dirty="0" err="1">
                <a:latin typeface="Arial Narrow" panose="020B0606020202030204" pitchFamily="34" charset="0"/>
              </a:rPr>
              <a:t>los</a:t>
            </a:r>
            <a:r>
              <a:rPr lang="en-US" sz="1200" b="1" dirty="0">
                <a:latin typeface="Arial Narrow" panose="020B0606020202030204" pitchFamily="34" charset="0"/>
              </a:rPr>
              <a:t> </a:t>
            </a:r>
            <a:r>
              <a:rPr lang="en-US" sz="1200" b="1" dirty="0" err="1">
                <a:latin typeface="Arial Narrow" panose="020B0606020202030204" pitchFamily="34" charset="0"/>
              </a:rPr>
              <a:t>géneros</a:t>
            </a:r>
            <a:r>
              <a:rPr lang="en-US" sz="1200" b="1" dirty="0">
                <a:latin typeface="Arial Narrow" panose="020B0606020202030204" pitchFamily="34" charset="0"/>
              </a:rPr>
              <a:t> </a:t>
            </a:r>
            <a:r>
              <a:rPr lang="en-US" sz="1200" b="1" dirty="0" err="1">
                <a:latin typeface="Arial Narrow" panose="020B0606020202030204" pitchFamily="34" charset="0"/>
              </a:rPr>
              <a:t>literarios</a:t>
            </a:r>
            <a:r>
              <a:rPr lang="en-US" sz="1200" b="1" dirty="0">
                <a:latin typeface="Arial Narrow" panose="020B0606020202030204" pitchFamily="34" charset="0"/>
              </a:rPr>
              <a:t> </a:t>
            </a:r>
            <a:r>
              <a:rPr lang="en-US" sz="1200" b="1" dirty="0" err="1">
                <a:latin typeface="Arial Narrow" panose="020B0606020202030204" pitchFamily="34" charset="0"/>
              </a:rPr>
              <a:t>mínimo</a:t>
            </a:r>
            <a:r>
              <a:rPr lang="en-US" sz="1200" b="1" dirty="0">
                <a:latin typeface="Arial Narrow" panose="020B0606020202030204" pitchFamily="34" charset="0"/>
              </a:rPr>
              <a:t> dos. 15% . 3 oct.</a:t>
            </a:r>
          </a:p>
          <a:p>
            <a:pPr marL="0" indent="-228600">
              <a:lnSpc>
                <a:spcPct val="110000"/>
              </a:lnSpc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 Narrow" panose="020B0606020202030204" pitchFamily="34" charset="0"/>
              </a:rPr>
              <a:t>7.-Prueba </a:t>
            </a:r>
            <a:r>
              <a:rPr lang="en-US" sz="1200" b="1" dirty="0" err="1">
                <a:latin typeface="Arial Narrow" panose="020B0606020202030204" pitchFamily="34" charset="0"/>
              </a:rPr>
              <a:t>objetiva</a:t>
            </a:r>
            <a:r>
              <a:rPr lang="en-US" sz="1200" b="1" dirty="0">
                <a:latin typeface="Arial Narrow" panose="020B0606020202030204" pitchFamily="34" charset="0"/>
              </a:rPr>
              <a:t> 20%  </a:t>
            </a:r>
            <a:r>
              <a:rPr lang="en-US" sz="1200" b="1" dirty="0" err="1">
                <a:latin typeface="Arial Narrow" panose="020B0606020202030204" pitchFamily="34" charset="0"/>
              </a:rPr>
              <a:t>Bloque</a:t>
            </a:r>
            <a:r>
              <a:rPr lang="en-US" sz="1200" b="1" dirty="0">
                <a:latin typeface="Arial Narrow" panose="020B0606020202030204" pitchFamily="34" charset="0"/>
              </a:rPr>
              <a:t> I y II. Lunes 2 de </a:t>
            </a:r>
            <a:r>
              <a:rPr lang="en-US" sz="1200" b="1" dirty="0" err="1">
                <a:latin typeface="Arial Narrow" panose="020B0606020202030204" pitchFamily="34" charset="0"/>
              </a:rPr>
              <a:t>octubre</a:t>
            </a:r>
            <a:r>
              <a:rPr lang="en-US" sz="1200" b="1" dirty="0">
                <a:latin typeface="Arial Narrow" panose="020B0606020202030204" pitchFamily="34" charset="0"/>
              </a:rPr>
              <a:t>. </a:t>
            </a:r>
            <a:r>
              <a:rPr lang="en-US" sz="1200" b="1" dirty="0" err="1">
                <a:latin typeface="Arial Narrow" panose="020B0606020202030204" pitchFamily="34" charset="0"/>
              </a:rPr>
              <a:t>Laboratorio</a:t>
            </a:r>
            <a:r>
              <a:rPr lang="en-US" sz="1200" b="1" dirty="0">
                <a:latin typeface="Arial Narrow" panose="020B0606020202030204" pitchFamily="34" charset="0"/>
              </a:rPr>
              <a:t> de </a:t>
            </a:r>
            <a:r>
              <a:rPr lang="en-US" sz="1200" b="1" dirty="0" err="1">
                <a:latin typeface="Arial Narrow" panose="020B0606020202030204" pitchFamily="34" charset="0"/>
              </a:rPr>
              <a:t>informática</a:t>
            </a:r>
            <a:r>
              <a:rPr lang="en-US" sz="1200" b="1" dirty="0">
                <a:latin typeface="Arial Narrow" panose="020B0606020202030204" pitchFamily="34" charset="0"/>
              </a:rPr>
              <a:t>.</a:t>
            </a:r>
          </a:p>
          <a:p>
            <a:pPr marL="0" indent="-228600">
              <a:lnSpc>
                <a:spcPct val="110000"/>
              </a:lnSpc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r>
              <a:rPr lang="en-US" sz="1200" b="1" dirty="0">
                <a:latin typeface="Arial Narrow" panose="020B0606020202030204" pitchFamily="34" charset="0"/>
              </a:rPr>
              <a:t>8.- </a:t>
            </a:r>
            <a:r>
              <a:rPr lang="en-US" sz="1200" b="1" dirty="0" err="1">
                <a:latin typeface="Arial Narrow" panose="020B0606020202030204" pitchFamily="34" charset="0"/>
              </a:rPr>
              <a:t>Preparación</a:t>
            </a:r>
            <a:r>
              <a:rPr lang="en-US" sz="1200" b="1" dirty="0">
                <a:latin typeface="Arial Narrow" panose="020B0606020202030204" pitchFamily="34" charset="0"/>
              </a:rPr>
              <a:t> </a:t>
            </a:r>
            <a:r>
              <a:rPr lang="en-US" sz="1200" b="1" dirty="0" err="1">
                <a:latin typeface="Arial Narrow" panose="020B0606020202030204" pitchFamily="34" charset="0"/>
              </a:rPr>
              <a:t>semana</a:t>
            </a:r>
            <a:r>
              <a:rPr lang="en-US" sz="1200" b="1" dirty="0">
                <a:latin typeface="Arial Narrow" panose="020B0606020202030204" pitchFamily="34" charset="0"/>
              </a:rPr>
              <a:t> de la </a:t>
            </a:r>
            <a:r>
              <a:rPr lang="en-US" sz="1200" b="1" dirty="0" err="1">
                <a:latin typeface="Arial Narrow" panose="020B0606020202030204" pitchFamily="34" charset="0"/>
              </a:rPr>
              <a:t>lectura</a:t>
            </a:r>
            <a:r>
              <a:rPr lang="en-US" sz="1200" b="1" dirty="0">
                <a:latin typeface="Arial Narrow" panose="020B0606020202030204" pitchFamily="34" charset="0"/>
              </a:rPr>
              <a:t>.  </a:t>
            </a:r>
            <a:r>
              <a:rPr lang="en-US" sz="1200" b="1" dirty="0" err="1">
                <a:latin typeface="Arial Narrow" panose="020B0606020202030204" pitchFamily="34" charset="0"/>
              </a:rPr>
              <a:t>Personificación</a:t>
            </a:r>
            <a:r>
              <a:rPr lang="en-US" sz="1200" b="1" dirty="0">
                <a:latin typeface="Arial Narrow" panose="020B0606020202030204" pitchFamily="34" charset="0"/>
              </a:rPr>
              <a:t> de </a:t>
            </a:r>
            <a:r>
              <a:rPr lang="en-US" sz="1200" b="1" dirty="0" err="1">
                <a:latin typeface="Arial Narrow" panose="020B0606020202030204" pitchFamily="34" charset="0"/>
              </a:rPr>
              <a:t>autores</a:t>
            </a:r>
            <a:r>
              <a:rPr lang="en-US" sz="1200" b="1" dirty="0">
                <a:latin typeface="Arial Narrow" panose="020B0606020202030204" pitchFamily="34" charset="0"/>
              </a:rPr>
              <a:t> y </a:t>
            </a:r>
            <a:r>
              <a:rPr lang="en-US" sz="1200" b="1" dirty="0" err="1">
                <a:latin typeface="Arial Narrow" panose="020B0606020202030204" pitchFamily="34" charset="0"/>
              </a:rPr>
              <a:t>actividades</a:t>
            </a:r>
            <a:r>
              <a:rPr lang="en-US" sz="1200" b="1" dirty="0">
                <a:latin typeface="Arial Narrow" panose="020B0606020202030204" pitchFamily="34" charset="0"/>
              </a:rPr>
              <a:t> de dg. 20% . En </a:t>
            </a:r>
            <a:r>
              <a:rPr lang="en-US" sz="1200" b="1" dirty="0" err="1">
                <a:latin typeface="Arial Narrow" panose="020B0606020202030204" pitchFamily="34" charset="0"/>
              </a:rPr>
              <a:t>equipo</a:t>
            </a:r>
            <a:r>
              <a:rPr lang="en-US" sz="1200" b="1" dirty="0">
                <a:latin typeface="Arial Narrow" panose="020B0606020202030204" pitchFamily="34" charset="0"/>
              </a:rPr>
              <a:t>.  4 de octubre</a:t>
            </a:r>
            <a:r>
              <a:rPr lang="en-US" sz="1200" dirty="0">
                <a:latin typeface="Arial Narrow" panose="020B0606020202030204" pitchFamily="34" charset="0"/>
              </a:rPr>
              <a:t>.</a:t>
            </a:r>
          </a:p>
          <a:p>
            <a:pPr marL="0" indent="-228600">
              <a:lnSpc>
                <a:spcPct val="110000"/>
              </a:lnSpc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0" indent="-228600">
              <a:lnSpc>
                <a:spcPct val="110000"/>
              </a:lnSpc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endParaRPr lang="en-US" sz="8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icture 232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41" name="Group 234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047" y="0"/>
            <a:ext cx="9004011" cy="6644081"/>
            <a:chOff x="-25397" y="0"/>
            <a:chExt cx="12005350" cy="6644081"/>
          </a:xfrm>
        </p:grpSpPr>
        <p:sp useBgFill="1">
          <p:nvSpPr>
            <p:cNvPr id="242" name="Rectangle 235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243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244" name="Rectangle 237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</p:grpSp>
      <p:sp>
        <p:nvSpPr>
          <p:cNvPr id="226" name="Google Shape;226;p27"/>
          <p:cNvSpPr txBox="1">
            <a:spLocks noGrp="1"/>
          </p:cNvSpPr>
          <p:nvPr>
            <p:ph type="title"/>
          </p:nvPr>
        </p:nvSpPr>
        <p:spPr>
          <a:xfrm>
            <a:off x="159036" y="68912"/>
            <a:ext cx="4905245" cy="115196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2200" dirty="0"/>
              <a:t>       </a:t>
            </a:r>
            <a:r>
              <a:rPr lang="en-US" sz="2200" dirty="0" err="1"/>
              <a:t>Criterios</a:t>
            </a:r>
            <a:r>
              <a:rPr lang="en-US" sz="2200" dirty="0"/>
              <a:t> de </a:t>
            </a:r>
            <a:r>
              <a:rPr lang="en-US" sz="2200" dirty="0" err="1"/>
              <a:t>Evaluación</a:t>
            </a:r>
            <a:endParaRPr lang="en-US" sz="2200" dirty="0"/>
          </a:p>
          <a:p>
            <a:pPr>
              <a:spcBef>
                <a:spcPct val="0"/>
              </a:spcBef>
            </a:pPr>
            <a:r>
              <a:rPr lang="en-US" sz="2200" dirty="0"/>
              <a:t>                 2° </a:t>
            </a:r>
            <a:r>
              <a:rPr lang="en-US" sz="2200" dirty="0" err="1"/>
              <a:t>Periodo</a:t>
            </a:r>
            <a:endParaRPr lang="en-US" sz="2200" dirty="0"/>
          </a:p>
          <a:p>
            <a:pPr>
              <a:spcBef>
                <a:spcPct val="0"/>
              </a:spcBef>
            </a:pPr>
            <a:r>
              <a:rPr lang="en-US" sz="2200" dirty="0"/>
              <a:t>               LITERATURA I</a:t>
            </a:r>
          </a:p>
        </p:txBody>
      </p:sp>
      <p:sp>
        <p:nvSpPr>
          <p:cNvPr id="227" name="Google Shape;227;p27"/>
          <p:cNvSpPr txBox="1">
            <a:spLocks noGrp="1"/>
          </p:cNvSpPr>
          <p:nvPr>
            <p:ph type="body" idx="1"/>
          </p:nvPr>
        </p:nvSpPr>
        <p:spPr>
          <a:xfrm>
            <a:off x="333080" y="1124744"/>
            <a:ext cx="4905244" cy="4261552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fontScale="25000" lnSpcReduction="20000"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SzPct val="160000"/>
              <a:buNone/>
            </a:pPr>
            <a:endParaRPr lang="en-US" sz="4200" dirty="0">
              <a:latin typeface="Arial Black" panose="020B0A04020102020204" pitchFamily="34" charset="0"/>
            </a:endParaRPr>
          </a:p>
          <a:p>
            <a:pPr marL="0" indent="-228600">
              <a:lnSpc>
                <a:spcPct val="110000"/>
              </a:lnSpc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r>
              <a:rPr lang="en-US" sz="4200" dirty="0">
                <a:latin typeface="Arial Black" panose="020B0A04020102020204" pitchFamily="34" charset="0"/>
              </a:rPr>
              <a:t>1.- </a:t>
            </a:r>
            <a:r>
              <a:rPr lang="en-US" sz="4200" dirty="0" err="1">
                <a:latin typeface="Arial Black" panose="020B0A04020102020204" pitchFamily="34" charset="0"/>
              </a:rPr>
              <a:t>Infografías</a:t>
            </a:r>
            <a:r>
              <a:rPr lang="en-US" sz="4200" dirty="0">
                <a:latin typeface="Arial Black" panose="020B0A04020102020204" pitchFamily="34" charset="0"/>
              </a:rPr>
              <a:t>: </a:t>
            </a:r>
            <a:r>
              <a:rPr lang="en-US" sz="4200" dirty="0" err="1">
                <a:latin typeface="Arial Black" panose="020B0A04020102020204" pitchFamily="34" charset="0"/>
              </a:rPr>
              <a:t>épocas</a:t>
            </a:r>
            <a:r>
              <a:rPr lang="en-US" sz="4200" dirty="0">
                <a:latin typeface="Arial Black" panose="020B0A04020102020204" pitchFamily="34" charset="0"/>
              </a:rPr>
              <a:t> </a:t>
            </a:r>
            <a:r>
              <a:rPr lang="en-US" sz="4200" dirty="0" err="1">
                <a:latin typeface="Arial Black" panose="020B0A04020102020204" pitchFamily="34" charset="0"/>
              </a:rPr>
              <a:t>literarias</a:t>
            </a:r>
            <a:r>
              <a:rPr lang="en-US" sz="4200" dirty="0">
                <a:latin typeface="Arial Black" panose="020B0A04020102020204" pitchFamily="34" charset="0"/>
              </a:rPr>
              <a:t>, </a:t>
            </a:r>
            <a:r>
              <a:rPr lang="en-US" sz="4200" dirty="0" err="1">
                <a:latin typeface="Arial Black" panose="020B0A04020102020204" pitchFamily="34" charset="0"/>
              </a:rPr>
              <a:t>mínimo</a:t>
            </a:r>
            <a:r>
              <a:rPr lang="en-US" sz="4200" dirty="0">
                <a:latin typeface="Arial Black" panose="020B0A04020102020204" pitchFamily="34" charset="0"/>
              </a:rPr>
              <a:t> 3. 10 %. </a:t>
            </a:r>
            <a:r>
              <a:rPr lang="en-US" sz="4200" dirty="0" err="1">
                <a:latin typeface="Arial Black" panose="020B0A04020102020204" pitchFamily="34" charset="0"/>
              </a:rPr>
              <a:t>cANVA</a:t>
            </a:r>
            <a:r>
              <a:rPr lang="en-US" sz="4200" dirty="0">
                <a:latin typeface="Arial Black" panose="020B0A04020102020204" pitchFamily="34" charset="0"/>
              </a:rPr>
              <a:t>.  9 al 12 de oct.</a:t>
            </a:r>
          </a:p>
          <a:p>
            <a:pPr marL="0" indent="-228600">
              <a:lnSpc>
                <a:spcPct val="110000"/>
              </a:lnSpc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r>
              <a:rPr lang="en-US" sz="4200" dirty="0">
                <a:latin typeface="Arial Black" panose="020B0A04020102020204" pitchFamily="34" charset="0"/>
              </a:rPr>
              <a:t> 2.-Exposición  de </a:t>
            </a:r>
            <a:r>
              <a:rPr lang="en-US" sz="4200" dirty="0" err="1">
                <a:latin typeface="Arial Black" panose="020B0A04020102020204" pitchFamily="34" charset="0"/>
              </a:rPr>
              <a:t>épocas</a:t>
            </a:r>
            <a:r>
              <a:rPr lang="en-US" sz="4200" dirty="0">
                <a:latin typeface="Arial Black" panose="020B0A04020102020204" pitchFamily="34" charset="0"/>
              </a:rPr>
              <a:t> </a:t>
            </a:r>
            <a:r>
              <a:rPr lang="en-US" sz="4200" dirty="0" err="1">
                <a:latin typeface="Arial Black" panose="020B0A04020102020204" pitchFamily="34" charset="0"/>
              </a:rPr>
              <a:t>literarias</a:t>
            </a:r>
            <a:r>
              <a:rPr lang="en-US" sz="4200" dirty="0">
                <a:latin typeface="Arial Black" panose="020B0A04020102020204" pitchFamily="34" charset="0"/>
              </a:rPr>
              <a:t> </a:t>
            </a:r>
            <a:r>
              <a:rPr lang="en-US" sz="4200" dirty="0" err="1">
                <a:latin typeface="Arial Black" panose="020B0A04020102020204" pitchFamily="34" charset="0"/>
              </a:rPr>
              <a:t>en</a:t>
            </a:r>
            <a:r>
              <a:rPr lang="en-US" sz="4200" dirty="0">
                <a:latin typeface="Arial Black" panose="020B0A04020102020204" pitchFamily="34" charset="0"/>
              </a:rPr>
              <a:t> </a:t>
            </a:r>
            <a:r>
              <a:rPr lang="en-US" sz="4200" dirty="0" err="1">
                <a:latin typeface="Arial Black" panose="020B0A04020102020204" pitchFamily="34" charset="0"/>
              </a:rPr>
              <a:t>equipo</a:t>
            </a:r>
            <a:r>
              <a:rPr lang="en-US" sz="4200" dirty="0">
                <a:latin typeface="Arial Black" panose="020B0A04020102020204" pitchFamily="34" charset="0"/>
              </a:rPr>
              <a:t>, </a:t>
            </a:r>
            <a:r>
              <a:rPr lang="en-US" sz="4200" dirty="0" err="1">
                <a:latin typeface="Arial Black" panose="020B0A04020102020204" pitchFamily="34" charset="0"/>
              </a:rPr>
              <a:t>una</a:t>
            </a:r>
            <a:r>
              <a:rPr lang="en-US" sz="4200" dirty="0">
                <a:latin typeface="Arial Black" panose="020B0A04020102020204" pitchFamily="34" charset="0"/>
              </a:rPr>
              <a:t> </a:t>
            </a:r>
            <a:r>
              <a:rPr lang="en-US" sz="4200" dirty="0" err="1">
                <a:latin typeface="Arial Black" panose="020B0A04020102020204" pitchFamily="34" charset="0"/>
              </a:rPr>
              <a:t>época</a:t>
            </a:r>
            <a:r>
              <a:rPr lang="en-US" sz="4200" dirty="0">
                <a:latin typeface="Arial Black" panose="020B0A04020102020204" pitchFamily="34" charset="0"/>
              </a:rPr>
              <a:t> </a:t>
            </a:r>
            <a:r>
              <a:rPr lang="en-US" sz="4200" dirty="0" err="1">
                <a:latin typeface="Arial Black" panose="020B0A04020102020204" pitchFamily="34" charset="0"/>
              </a:rPr>
              <a:t>cada</a:t>
            </a:r>
            <a:r>
              <a:rPr lang="en-US" sz="4200" dirty="0">
                <a:latin typeface="Arial Black" panose="020B0A04020102020204" pitchFamily="34" charset="0"/>
              </a:rPr>
              <a:t> </a:t>
            </a:r>
            <a:r>
              <a:rPr lang="en-US" sz="4200" dirty="0" err="1">
                <a:latin typeface="Arial Black" panose="020B0A04020102020204" pitchFamily="34" charset="0"/>
              </a:rPr>
              <a:t>equipo</a:t>
            </a:r>
            <a:r>
              <a:rPr lang="en-US" sz="4200" dirty="0">
                <a:latin typeface="Arial Black" panose="020B0A04020102020204" pitchFamily="34" charset="0"/>
              </a:rPr>
              <a:t>. 10% .16 al 19 de octubre.</a:t>
            </a:r>
          </a:p>
          <a:p>
            <a:pPr marL="0" indent="-228600">
              <a:lnSpc>
                <a:spcPct val="110000"/>
              </a:lnSpc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r>
              <a:rPr lang="en-US" sz="4200" dirty="0">
                <a:latin typeface="Arial Black" panose="020B0A04020102020204" pitchFamily="34" charset="0"/>
              </a:rPr>
              <a:t>3.- </a:t>
            </a:r>
            <a:r>
              <a:rPr lang="en-US" sz="4200" dirty="0" err="1">
                <a:latin typeface="Arial Black" panose="020B0A04020102020204" pitchFamily="34" charset="0"/>
              </a:rPr>
              <a:t>Entrega</a:t>
            </a:r>
            <a:r>
              <a:rPr lang="en-US" sz="4200" dirty="0">
                <a:latin typeface="Arial Black" panose="020B0A04020102020204" pitchFamily="34" charset="0"/>
              </a:rPr>
              <a:t> de </a:t>
            </a:r>
            <a:r>
              <a:rPr lang="en-US" sz="4200" dirty="0" err="1">
                <a:latin typeface="Arial Black" panose="020B0A04020102020204" pitchFamily="34" charset="0"/>
              </a:rPr>
              <a:t>los</a:t>
            </a:r>
            <a:r>
              <a:rPr lang="en-US" sz="4200" dirty="0">
                <a:latin typeface="Arial Black" panose="020B0A04020102020204" pitchFamily="34" charset="0"/>
              </a:rPr>
              <a:t> </a:t>
            </a:r>
            <a:r>
              <a:rPr lang="en-US" sz="4200" dirty="0" err="1">
                <a:latin typeface="Arial Black" panose="020B0A04020102020204" pitchFamily="34" charset="0"/>
              </a:rPr>
              <a:t>ejercicios</a:t>
            </a:r>
            <a:r>
              <a:rPr lang="en-US" sz="4200" dirty="0">
                <a:latin typeface="Arial Black" panose="020B0A04020102020204" pitchFamily="34" charset="0"/>
              </a:rPr>
              <a:t> del  </a:t>
            </a:r>
            <a:r>
              <a:rPr lang="en-US" sz="4200" dirty="0" err="1">
                <a:latin typeface="Arial Black" panose="020B0A04020102020204" pitchFamily="34" charset="0"/>
              </a:rPr>
              <a:t>bloque</a:t>
            </a:r>
            <a:r>
              <a:rPr lang="en-US" sz="4200" dirty="0">
                <a:latin typeface="Arial Black" panose="020B0A04020102020204" pitchFamily="34" charset="0"/>
              </a:rPr>
              <a:t> III. 15%. En </a:t>
            </a:r>
            <a:r>
              <a:rPr lang="en-US" sz="4200" dirty="0" err="1">
                <a:latin typeface="Arial Black" panose="020B0A04020102020204" pitchFamily="34" charset="0"/>
              </a:rPr>
              <a:t>equipo</a:t>
            </a:r>
            <a:r>
              <a:rPr lang="en-US" sz="4200" dirty="0">
                <a:latin typeface="Arial Black" panose="020B0A04020102020204" pitchFamily="34" charset="0"/>
              </a:rPr>
              <a:t>. 25 de octubre.</a:t>
            </a:r>
          </a:p>
          <a:p>
            <a:pPr marL="0" indent="-228600">
              <a:lnSpc>
                <a:spcPct val="110000"/>
              </a:lnSpc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r>
              <a:rPr lang="en-US" sz="4200" dirty="0">
                <a:latin typeface="Arial Black" panose="020B0A04020102020204" pitchFamily="34" charset="0"/>
              </a:rPr>
              <a:t> 4.- </a:t>
            </a:r>
            <a:r>
              <a:rPr lang="en-US" sz="4200" dirty="0" err="1">
                <a:latin typeface="Arial Black" panose="020B0A04020102020204" pitchFamily="34" charset="0"/>
              </a:rPr>
              <a:t>Reporte</a:t>
            </a:r>
            <a:r>
              <a:rPr lang="en-US" sz="4200" dirty="0">
                <a:latin typeface="Arial Black" panose="020B0A04020102020204" pitchFamily="34" charset="0"/>
              </a:rPr>
              <a:t> : </a:t>
            </a:r>
            <a:r>
              <a:rPr lang="en-US" sz="4200" dirty="0" err="1">
                <a:latin typeface="Arial Black" panose="020B0A04020102020204" pitchFamily="34" charset="0"/>
              </a:rPr>
              <a:t>textos</a:t>
            </a:r>
            <a:r>
              <a:rPr lang="en-US" sz="4200" dirty="0">
                <a:latin typeface="Arial Black" panose="020B0A04020102020204" pitchFamily="34" charset="0"/>
              </a:rPr>
              <a:t> </a:t>
            </a:r>
            <a:r>
              <a:rPr lang="en-US" sz="4200" dirty="0" err="1">
                <a:latin typeface="Arial Black" panose="020B0A04020102020204" pitchFamily="34" charset="0"/>
              </a:rPr>
              <a:t>modelos</a:t>
            </a:r>
            <a:r>
              <a:rPr lang="en-US" sz="4200" dirty="0">
                <a:latin typeface="Arial Black" panose="020B0A04020102020204" pitchFamily="34" charset="0"/>
              </a:rPr>
              <a:t> </a:t>
            </a:r>
            <a:r>
              <a:rPr lang="en-US" sz="4200" dirty="0" err="1">
                <a:latin typeface="Arial Black" panose="020B0A04020102020204" pitchFamily="34" charset="0"/>
              </a:rPr>
              <a:t>analizados</a:t>
            </a:r>
            <a:r>
              <a:rPr lang="en-US" sz="4200" dirty="0">
                <a:latin typeface="Arial Black" panose="020B0A04020102020204" pitchFamily="34" charset="0"/>
              </a:rPr>
              <a:t> de </a:t>
            </a:r>
            <a:r>
              <a:rPr lang="en-US" sz="4200" dirty="0" err="1">
                <a:latin typeface="Arial Black" panose="020B0A04020102020204" pitchFamily="34" charset="0"/>
              </a:rPr>
              <a:t>los</a:t>
            </a:r>
            <a:r>
              <a:rPr lang="en-US" sz="4200" dirty="0">
                <a:latin typeface="Arial Black" panose="020B0A04020102020204" pitchFamily="34" charset="0"/>
              </a:rPr>
              <a:t> </a:t>
            </a:r>
            <a:r>
              <a:rPr lang="en-US" sz="4200" dirty="0" err="1">
                <a:latin typeface="Arial Black" panose="020B0A04020102020204" pitchFamily="34" charset="0"/>
              </a:rPr>
              <a:t>géneros</a:t>
            </a:r>
            <a:r>
              <a:rPr lang="en-US" sz="4200" dirty="0">
                <a:latin typeface="Arial Black" panose="020B0A04020102020204" pitchFamily="34" charset="0"/>
              </a:rPr>
              <a:t> </a:t>
            </a:r>
            <a:r>
              <a:rPr lang="en-US" sz="4200" dirty="0" err="1">
                <a:latin typeface="Arial Black" panose="020B0A04020102020204" pitchFamily="34" charset="0"/>
              </a:rPr>
              <a:t>literarios</a:t>
            </a:r>
            <a:r>
              <a:rPr lang="en-US" sz="4200" dirty="0">
                <a:latin typeface="Arial Black" panose="020B0A04020102020204" pitchFamily="34" charset="0"/>
              </a:rPr>
              <a:t> </a:t>
            </a:r>
            <a:r>
              <a:rPr lang="en-US" sz="4200" dirty="0" err="1">
                <a:latin typeface="Arial Black" panose="020B0A04020102020204" pitchFamily="34" charset="0"/>
              </a:rPr>
              <a:t>mínimo</a:t>
            </a:r>
            <a:r>
              <a:rPr lang="en-US" sz="4200" dirty="0">
                <a:latin typeface="Arial Black" panose="020B0A04020102020204" pitchFamily="34" charset="0"/>
              </a:rPr>
              <a:t> dos. 15% . 30 de octubre.</a:t>
            </a:r>
          </a:p>
          <a:p>
            <a:pPr marL="0" indent="-228600">
              <a:lnSpc>
                <a:spcPct val="110000"/>
              </a:lnSpc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r>
              <a:rPr lang="en-US" sz="4200" dirty="0">
                <a:latin typeface="Arial Black" panose="020B0A04020102020204" pitchFamily="34" charset="0"/>
              </a:rPr>
              <a:t>5.-Presentación del </a:t>
            </a:r>
            <a:r>
              <a:rPr lang="en-US" sz="4200" dirty="0" err="1">
                <a:latin typeface="Arial Black" panose="020B0A04020102020204" pitchFamily="34" charset="0"/>
              </a:rPr>
              <a:t>proyecto</a:t>
            </a:r>
            <a:r>
              <a:rPr lang="en-US" sz="4200" dirty="0">
                <a:latin typeface="Arial Black" panose="020B0A04020102020204" pitchFamily="34" charset="0"/>
              </a:rPr>
              <a:t>” </a:t>
            </a:r>
            <a:r>
              <a:rPr lang="en-US" sz="4200" dirty="0" err="1">
                <a:latin typeface="Arial Black" panose="020B0A04020102020204" pitchFamily="34" charset="0"/>
              </a:rPr>
              <a:t>Antología</a:t>
            </a:r>
            <a:r>
              <a:rPr lang="en-US" sz="4200" dirty="0">
                <a:latin typeface="Arial Black" panose="020B0A04020102020204" pitchFamily="34" charset="0"/>
              </a:rPr>
              <a:t> </a:t>
            </a:r>
            <a:r>
              <a:rPr lang="en-US" sz="4200" dirty="0" err="1">
                <a:latin typeface="Arial Black" panose="020B0A04020102020204" pitchFamily="34" charset="0"/>
              </a:rPr>
              <a:t>Literaria</a:t>
            </a:r>
            <a:r>
              <a:rPr lang="en-US" sz="4200" dirty="0">
                <a:latin typeface="Arial Black" panose="020B0A04020102020204" pitchFamily="34" charset="0"/>
              </a:rPr>
              <a:t> para </a:t>
            </a:r>
            <a:r>
              <a:rPr lang="en-US" sz="4200" dirty="0" err="1">
                <a:latin typeface="Arial Black" panose="020B0A04020102020204" pitchFamily="34" charset="0"/>
              </a:rPr>
              <a:t>disfrutar</a:t>
            </a:r>
            <a:r>
              <a:rPr lang="en-US" sz="4200" dirty="0">
                <a:latin typeface="Arial Black" panose="020B0A04020102020204" pitchFamily="34" charset="0"/>
              </a:rPr>
              <a:t>” </a:t>
            </a:r>
            <a:r>
              <a:rPr lang="en-US" sz="4200" dirty="0" err="1">
                <a:latin typeface="Arial Black" panose="020B0A04020102020204" pitchFamily="34" charset="0"/>
              </a:rPr>
              <a:t>Fase</a:t>
            </a:r>
            <a:r>
              <a:rPr lang="en-US" sz="4200" dirty="0">
                <a:latin typeface="Arial Black" panose="020B0A04020102020204" pitchFamily="34" charset="0"/>
              </a:rPr>
              <a:t> 2.  ( 3 </a:t>
            </a:r>
            <a:r>
              <a:rPr lang="en-US" sz="4200" dirty="0" err="1">
                <a:latin typeface="Arial Black" panose="020B0A04020102020204" pitchFamily="34" charset="0"/>
              </a:rPr>
              <a:t>textos</a:t>
            </a:r>
            <a:r>
              <a:rPr lang="en-US" sz="4200" dirty="0">
                <a:latin typeface="Arial Black" panose="020B0A04020102020204" pitchFamily="34" charset="0"/>
              </a:rPr>
              <a:t>) .10%. 31 de octubre. 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SzPct val="160000"/>
              <a:buNone/>
            </a:pPr>
            <a:endParaRPr lang="en-US" sz="4200" dirty="0">
              <a:latin typeface="Arial Black" panose="020B0A04020102020204" pitchFamily="34" charset="0"/>
            </a:endParaRPr>
          </a:p>
          <a:p>
            <a:pPr marL="0" indent="-228600">
              <a:lnSpc>
                <a:spcPct val="110000"/>
              </a:lnSpc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r>
              <a:rPr lang="en-US" sz="4200" dirty="0">
                <a:latin typeface="Arial Black" panose="020B0A04020102020204" pitchFamily="34" charset="0"/>
              </a:rPr>
              <a:t>6.-Prueba objetiva 20%  </a:t>
            </a:r>
            <a:r>
              <a:rPr lang="en-US" sz="4200" dirty="0" err="1">
                <a:latin typeface="Arial Black" panose="020B0A04020102020204" pitchFamily="34" charset="0"/>
              </a:rPr>
              <a:t>Bloque</a:t>
            </a:r>
            <a:r>
              <a:rPr lang="en-US" sz="4200" dirty="0">
                <a:latin typeface="Arial Black" panose="020B0A04020102020204" pitchFamily="34" charset="0"/>
              </a:rPr>
              <a:t> III. Lunes 6 de </a:t>
            </a:r>
            <a:r>
              <a:rPr lang="en-US" sz="4200" dirty="0" err="1">
                <a:latin typeface="Arial Black" panose="020B0A04020102020204" pitchFamily="34" charset="0"/>
              </a:rPr>
              <a:t>noviembre</a:t>
            </a:r>
            <a:r>
              <a:rPr lang="en-US" sz="4200" dirty="0">
                <a:latin typeface="Arial Black" panose="020B0A04020102020204" pitchFamily="34" charset="0"/>
              </a:rPr>
              <a:t>. </a:t>
            </a:r>
            <a:r>
              <a:rPr lang="en-US" sz="4200" dirty="0" err="1">
                <a:latin typeface="Arial Black" panose="020B0A04020102020204" pitchFamily="34" charset="0"/>
              </a:rPr>
              <a:t>Laboratorio</a:t>
            </a:r>
            <a:r>
              <a:rPr lang="en-US" sz="4200" dirty="0">
                <a:latin typeface="Arial Black" panose="020B0A04020102020204" pitchFamily="34" charset="0"/>
              </a:rPr>
              <a:t> de </a:t>
            </a:r>
            <a:r>
              <a:rPr lang="en-US" sz="4200" dirty="0" err="1">
                <a:latin typeface="Arial Black" panose="020B0A04020102020204" pitchFamily="34" charset="0"/>
              </a:rPr>
              <a:t>informática</a:t>
            </a:r>
            <a:endParaRPr lang="en-US" sz="4200" dirty="0">
              <a:latin typeface="Arial Black" panose="020B0A0402010202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SzPct val="160000"/>
              <a:buNone/>
            </a:pPr>
            <a:r>
              <a:rPr lang="en-US" sz="4200" dirty="0">
                <a:latin typeface="Arial Black" panose="020B0A04020102020204" pitchFamily="34" charset="0"/>
              </a:rPr>
              <a:t>  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SzPct val="160000"/>
              <a:buNone/>
            </a:pPr>
            <a:r>
              <a:rPr lang="en-US" sz="4200" dirty="0">
                <a:latin typeface="Arial Black" panose="020B0A04020102020204" pitchFamily="34" charset="0"/>
              </a:rPr>
              <a:t> 7. </a:t>
            </a:r>
            <a:r>
              <a:rPr lang="en-US" sz="4200" dirty="0" err="1">
                <a:latin typeface="Arial Black" panose="020B0A04020102020204" pitchFamily="34" charset="0"/>
              </a:rPr>
              <a:t>semana</a:t>
            </a:r>
            <a:r>
              <a:rPr lang="en-US" sz="4200" dirty="0">
                <a:latin typeface="Arial Black" panose="020B0A04020102020204" pitchFamily="34" charset="0"/>
              </a:rPr>
              <a:t> de la </a:t>
            </a:r>
            <a:r>
              <a:rPr lang="en-US" sz="4200" dirty="0" err="1">
                <a:latin typeface="Arial Black" panose="020B0A04020102020204" pitchFamily="34" charset="0"/>
              </a:rPr>
              <a:t>lectura</a:t>
            </a:r>
            <a:r>
              <a:rPr lang="en-US" sz="4200" dirty="0">
                <a:latin typeface="Arial Black" panose="020B0A04020102020204" pitchFamily="34" charset="0"/>
              </a:rPr>
              <a:t>.  </a:t>
            </a:r>
            <a:r>
              <a:rPr lang="en-US" sz="4200" dirty="0" err="1">
                <a:latin typeface="Arial Black" panose="020B0A04020102020204" pitchFamily="34" charset="0"/>
              </a:rPr>
              <a:t>Personificación</a:t>
            </a:r>
            <a:r>
              <a:rPr lang="en-US" sz="4200" dirty="0">
                <a:latin typeface="Arial Black" panose="020B0A04020102020204" pitchFamily="34" charset="0"/>
              </a:rPr>
              <a:t> de </a:t>
            </a:r>
            <a:r>
              <a:rPr lang="en-US" sz="4200" dirty="0" err="1">
                <a:latin typeface="Arial Black" panose="020B0A04020102020204" pitchFamily="34" charset="0"/>
              </a:rPr>
              <a:t>autores</a:t>
            </a:r>
            <a:r>
              <a:rPr lang="en-US" sz="4200" dirty="0">
                <a:latin typeface="Arial Black" panose="020B0A04020102020204" pitchFamily="34" charset="0"/>
              </a:rPr>
              <a:t> y </a:t>
            </a:r>
            <a:r>
              <a:rPr lang="en-US" sz="4200" dirty="0" err="1">
                <a:latin typeface="Arial Black" panose="020B0A04020102020204" pitchFamily="34" charset="0"/>
              </a:rPr>
              <a:t>actividades</a:t>
            </a:r>
            <a:r>
              <a:rPr lang="en-US" sz="4200" dirty="0">
                <a:latin typeface="Arial Black" panose="020B0A04020102020204" pitchFamily="34" charset="0"/>
              </a:rPr>
              <a:t> de dg. 20% . En </a:t>
            </a:r>
            <a:r>
              <a:rPr lang="en-US" sz="4200" dirty="0" err="1">
                <a:latin typeface="Arial Black" panose="020B0A04020102020204" pitchFamily="34" charset="0"/>
              </a:rPr>
              <a:t>equipo</a:t>
            </a:r>
            <a:r>
              <a:rPr lang="en-US" sz="4200" dirty="0">
                <a:latin typeface="Arial Black" panose="020B0A04020102020204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SzPct val="160000"/>
              <a:buNone/>
            </a:pPr>
            <a:r>
              <a:rPr lang="en-US" sz="4200" dirty="0" err="1">
                <a:latin typeface="Arial Black" panose="020B0A04020102020204" pitchFamily="34" charset="0"/>
              </a:rPr>
              <a:t>Pendiente</a:t>
            </a:r>
            <a:r>
              <a:rPr lang="en-US" sz="4200" dirty="0">
                <a:latin typeface="Arial Black" panose="020B0A04020102020204" pitchFamily="34" charset="0"/>
              </a:rPr>
              <a:t> la </a:t>
            </a:r>
            <a:r>
              <a:rPr lang="en-US" sz="4200" dirty="0" err="1">
                <a:latin typeface="Arial Black" panose="020B0A04020102020204" pitchFamily="34" charset="0"/>
              </a:rPr>
              <a:t>fecha</a:t>
            </a:r>
            <a:r>
              <a:rPr lang="en-US" sz="4200" dirty="0">
                <a:latin typeface="Arial Black" panose="020B0A04020102020204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SzPct val="160000"/>
              <a:buNone/>
            </a:pPr>
            <a:r>
              <a:rPr lang="en-US" sz="800" dirty="0"/>
              <a:t> </a:t>
            </a:r>
          </a:p>
        </p:txBody>
      </p:sp>
      <p:pic>
        <p:nvPicPr>
          <p:cNvPr id="245" name="Picture 228" descr="Primer plano de las páginas de un libro">
            <a:extLst>
              <a:ext uri="{FF2B5EF4-FFF2-40B4-BE49-F238E27FC236}">
                <a16:creationId xmlns:a16="http://schemas.microsoft.com/office/drawing/2014/main" id="{4160502B-F71F-8E16-C18E-02BAB392709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735" r="16154"/>
          <a:stretch/>
        </p:blipFill>
        <p:spPr>
          <a:xfrm>
            <a:off x="5223318" y="10"/>
            <a:ext cx="3330131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icture 239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42" name="Group 241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047" y="0"/>
            <a:ext cx="9004011" cy="6644081"/>
            <a:chOff x="-25397" y="0"/>
            <a:chExt cx="12005350" cy="6644081"/>
          </a:xfrm>
        </p:grpSpPr>
        <p:sp useBgFill="1">
          <p:nvSpPr>
            <p:cNvPr id="243" name="Rectangle 242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244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</p:grpSp>
      <p:sp>
        <p:nvSpPr>
          <p:cNvPr id="233" name="Google Shape;233;p28"/>
          <p:cNvSpPr txBox="1">
            <a:spLocks noGrp="1"/>
          </p:cNvSpPr>
          <p:nvPr>
            <p:ph type="title"/>
          </p:nvPr>
        </p:nvSpPr>
        <p:spPr>
          <a:xfrm>
            <a:off x="4022805" y="274422"/>
            <a:ext cx="4327411" cy="115196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2200" dirty="0" err="1"/>
              <a:t>Criterios</a:t>
            </a:r>
            <a:r>
              <a:rPr lang="en-US" sz="2200" dirty="0"/>
              <a:t> de </a:t>
            </a:r>
            <a:r>
              <a:rPr lang="en-US" sz="2200" dirty="0" err="1"/>
              <a:t>Evaluación</a:t>
            </a:r>
            <a:endParaRPr lang="en-US" sz="2200" dirty="0"/>
          </a:p>
          <a:p>
            <a:pPr>
              <a:spcBef>
                <a:spcPct val="0"/>
              </a:spcBef>
            </a:pPr>
            <a:r>
              <a:rPr lang="en-US" sz="2200" dirty="0"/>
              <a:t>3° </a:t>
            </a:r>
            <a:r>
              <a:rPr lang="en-US" sz="2200" dirty="0" err="1"/>
              <a:t>Periodo</a:t>
            </a:r>
            <a:endParaRPr lang="en-US" sz="2200" dirty="0"/>
          </a:p>
          <a:p>
            <a:pPr>
              <a:spcBef>
                <a:spcPct val="0"/>
              </a:spcBef>
            </a:pPr>
            <a:r>
              <a:rPr lang="en-US" sz="2200" dirty="0"/>
              <a:t>LITERATURA I</a:t>
            </a:r>
          </a:p>
        </p:txBody>
      </p:sp>
      <p:pic>
        <p:nvPicPr>
          <p:cNvPr id="236" name="Picture 235">
            <a:extLst>
              <a:ext uri="{FF2B5EF4-FFF2-40B4-BE49-F238E27FC236}">
                <a16:creationId xmlns:a16="http://schemas.microsoft.com/office/drawing/2014/main" id="{A3EC6536-D114-7533-3212-7C5912250A6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113" r="49524" b="2"/>
          <a:stretch/>
        </p:blipFill>
        <p:spPr>
          <a:xfrm>
            <a:off x="303169" y="10"/>
            <a:ext cx="3332988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234" name="Google Shape;234;p28"/>
          <p:cNvSpPr txBox="1">
            <a:spLocks noGrp="1"/>
          </p:cNvSpPr>
          <p:nvPr>
            <p:ph type="body" idx="1"/>
          </p:nvPr>
        </p:nvSpPr>
        <p:spPr>
          <a:xfrm>
            <a:off x="3984600" y="1340768"/>
            <a:ext cx="4691856" cy="3741341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fontScale="92500" lnSpcReduction="20000"/>
          </a:bodyPr>
          <a:lstStyle/>
          <a:p>
            <a:pPr marL="0" indent="-228600">
              <a:lnSpc>
                <a:spcPct val="110000"/>
              </a:lnSpc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0" indent="-228600">
              <a:lnSpc>
                <a:spcPct val="110000"/>
              </a:lnSpc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r>
              <a:rPr lang="en-US" sz="1200" dirty="0">
                <a:latin typeface="Arial Black" panose="020B0A04020102020204" pitchFamily="34" charset="0"/>
              </a:rPr>
              <a:t>1.-Infografías: </a:t>
            </a:r>
            <a:r>
              <a:rPr lang="en-US" sz="1200" dirty="0" err="1">
                <a:latin typeface="Arial Black" panose="020B0A04020102020204" pitchFamily="34" charset="0"/>
              </a:rPr>
              <a:t>Evolución</a:t>
            </a:r>
            <a:r>
              <a:rPr lang="en-US" sz="1200" dirty="0">
                <a:latin typeface="Arial Black" panose="020B0A04020102020204" pitchFamily="34" charset="0"/>
              </a:rPr>
              <a:t> de </a:t>
            </a:r>
            <a:r>
              <a:rPr lang="en-US" sz="1200" dirty="0" err="1">
                <a:latin typeface="Arial Black" panose="020B0A04020102020204" pitchFamily="34" charset="0"/>
              </a:rPr>
              <a:t>los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subgéneros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narrativos</a:t>
            </a:r>
            <a:r>
              <a:rPr lang="en-US" sz="1200" dirty="0">
                <a:latin typeface="Arial Black" panose="020B0A04020102020204" pitchFamily="34" charset="0"/>
              </a:rPr>
              <a:t>, </a:t>
            </a:r>
            <a:r>
              <a:rPr lang="en-US" sz="1200" dirty="0" err="1">
                <a:latin typeface="Arial Black" panose="020B0A04020102020204" pitchFamily="34" charset="0"/>
              </a:rPr>
              <a:t>aspectos</a:t>
            </a:r>
            <a:r>
              <a:rPr lang="en-US" sz="1200" dirty="0">
                <a:latin typeface="Arial Black" panose="020B0A04020102020204" pitchFamily="34" charset="0"/>
              </a:rPr>
              <a:t> y formas.10% . En </a:t>
            </a:r>
            <a:r>
              <a:rPr lang="en-US" sz="1200" dirty="0" err="1">
                <a:latin typeface="Arial Black" panose="020B0A04020102020204" pitchFamily="34" charset="0"/>
              </a:rPr>
              <a:t>equipo</a:t>
            </a:r>
            <a:r>
              <a:rPr lang="en-US" sz="1200" dirty="0">
                <a:latin typeface="Arial Black" panose="020B0A04020102020204" pitchFamily="34" charset="0"/>
              </a:rPr>
              <a:t>. Canva. 14 de </a:t>
            </a:r>
            <a:r>
              <a:rPr lang="en-US" sz="1200" dirty="0" err="1">
                <a:latin typeface="Arial Black" panose="020B0A04020102020204" pitchFamily="34" charset="0"/>
              </a:rPr>
              <a:t>noviembre</a:t>
            </a:r>
            <a:r>
              <a:rPr lang="en-US" sz="1200" dirty="0">
                <a:latin typeface="Arial Black" panose="020B0A04020102020204" pitchFamily="34" charset="0"/>
              </a:rPr>
              <a:t>.</a:t>
            </a:r>
          </a:p>
          <a:p>
            <a:pPr marL="0" indent="-228600">
              <a:lnSpc>
                <a:spcPct val="110000"/>
              </a:lnSpc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r>
              <a:rPr lang="en-US" sz="1200" dirty="0">
                <a:latin typeface="Arial Black" panose="020B0A04020102020204" pitchFamily="34" charset="0"/>
              </a:rPr>
              <a:t>2.- </a:t>
            </a:r>
            <a:r>
              <a:rPr lang="en-US" sz="1200" dirty="0" err="1">
                <a:latin typeface="Arial Black" panose="020B0A04020102020204" pitchFamily="34" charset="0"/>
              </a:rPr>
              <a:t>Entrega</a:t>
            </a:r>
            <a:r>
              <a:rPr lang="en-US" sz="1200" dirty="0">
                <a:latin typeface="Arial Black" panose="020B0A04020102020204" pitchFamily="34" charset="0"/>
              </a:rPr>
              <a:t> del </a:t>
            </a:r>
            <a:r>
              <a:rPr lang="en-US" sz="1200" dirty="0" err="1">
                <a:latin typeface="Arial Black" panose="020B0A04020102020204" pitchFamily="34" charset="0"/>
              </a:rPr>
              <a:t>bloque</a:t>
            </a:r>
            <a:r>
              <a:rPr lang="en-US" sz="1200" dirty="0">
                <a:latin typeface="Arial Black" panose="020B0A04020102020204" pitchFamily="34" charset="0"/>
              </a:rPr>
              <a:t> IV. 10% . En </a:t>
            </a:r>
            <a:r>
              <a:rPr lang="en-US" sz="1200" dirty="0" err="1">
                <a:latin typeface="Arial Black" panose="020B0A04020102020204" pitchFamily="34" charset="0"/>
              </a:rPr>
              <a:t>equipo</a:t>
            </a:r>
            <a:r>
              <a:rPr lang="en-US" sz="1200" dirty="0">
                <a:latin typeface="Arial Black" panose="020B0A04020102020204" pitchFamily="34" charset="0"/>
              </a:rPr>
              <a:t>.  4 de </a:t>
            </a:r>
            <a:r>
              <a:rPr lang="en-US" sz="1200" dirty="0" err="1">
                <a:latin typeface="Arial Black" panose="020B0A04020102020204" pitchFamily="34" charset="0"/>
              </a:rPr>
              <a:t>diciembre</a:t>
            </a:r>
            <a:r>
              <a:rPr lang="en-US" sz="1200" dirty="0">
                <a:latin typeface="Arial Black" panose="020B0A04020102020204" pitchFamily="34" charset="0"/>
              </a:rPr>
              <a:t>.</a:t>
            </a:r>
          </a:p>
          <a:p>
            <a:pPr marL="0" indent="-228600">
              <a:lnSpc>
                <a:spcPct val="110000"/>
              </a:lnSpc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r>
              <a:rPr lang="en-US" sz="1200" dirty="0">
                <a:latin typeface="Arial Black" panose="020B0A04020102020204" pitchFamily="34" charset="0"/>
              </a:rPr>
              <a:t>3.- </a:t>
            </a:r>
            <a:r>
              <a:rPr lang="en-US" sz="1200" dirty="0" err="1">
                <a:latin typeface="Arial Black" panose="020B0A04020102020204" pitchFamily="34" charset="0"/>
              </a:rPr>
              <a:t>Análisis</a:t>
            </a:r>
            <a:r>
              <a:rPr lang="en-US" sz="1200" dirty="0">
                <a:latin typeface="Arial Black" panose="020B0A04020102020204" pitchFamily="34" charset="0"/>
              </a:rPr>
              <a:t> del </a:t>
            </a:r>
            <a:r>
              <a:rPr lang="en-US" sz="1200" dirty="0" err="1">
                <a:latin typeface="Arial Black" panose="020B0A04020102020204" pitchFamily="34" charset="0"/>
              </a:rPr>
              <a:t>cuento</a:t>
            </a:r>
            <a:r>
              <a:rPr lang="en-US" sz="1200" dirty="0">
                <a:latin typeface="Arial Black" panose="020B0A04020102020204" pitchFamily="34" charset="0"/>
              </a:rPr>
              <a:t> “</a:t>
            </a:r>
            <a:r>
              <a:rPr lang="en-US" sz="1200" dirty="0" err="1">
                <a:latin typeface="Arial Black" panose="020B0A04020102020204" pitchFamily="34" charset="0"/>
              </a:rPr>
              <a:t>vendrán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lluvias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suaves</a:t>
            </a:r>
            <a:r>
              <a:rPr lang="en-US" sz="1200" dirty="0">
                <a:latin typeface="Arial Black" panose="020B0A04020102020204" pitchFamily="34" charset="0"/>
              </a:rPr>
              <a:t>” ray </a:t>
            </a:r>
            <a:r>
              <a:rPr lang="en-US" sz="1200" dirty="0" err="1">
                <a:latin typeface="Arial Black" panose="020B0A04020102020204" pitchFamily="34" charset="0"/>
              </a:rPr>
              <a:t>bradbury</a:t>
            </a:r>
            <a:r>
              <a:rPr lang="en-US" sz="1200" dirty="0">
                <a:latin typeface="Arial Black" panose="020B0A04020102020204" pitchFamily="34" charset="0"/>
              </a:rPr>
              <a:t>. 10%. 29 de </a:t>
            </a:r>
            <a:r>
              <a:rPr lang="en-US" sz="1200" dirty="0" err="1">
                <a:latin typeface="Arial Black" panose="020B0A04020102020204" pitchFamily="34" charset="0"/>
              </a:rPr>
              <a:t>noviembre</a:t>
            </a:r>
            <a:endParaRPr lang="en-US" sz="1200" dirty="0">
              <a:latin typeface="Arial Black" panose="020B0A04020102020204" pitchFamily="34" charset="0"/>
            </a:endParaRPr>
          </a:p>
          <a:p>
            <a:pPr marL="0" indent="-228600">
              <a:lnSpc>
                <a:spcPct val="110000"/>
              </a:lnSpc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r>
              <a:rPr lang="en-US" sz="1200" dirty="0">
                <a:latin typeface="Arial Black" panose="020B0A04020102020204" pitchFamily="34" charset="0"/>
              </a:rPr>
              <a:t>4.-Presentación de </a:t>
            </a:r>
            <a:r>
              <a:rPr lang="en-US" sz="1200" dirty="0" err="1">
                <a:latin typeface="Arial Black" panose="020B0A04020102020204" pitchFamily="34" charset="0"/>
              </a:rPr>
              <a:t>su</a:t>
            </a:r>
            <a:r>
              <a:rPr lang="en-US" sz="1200" dirty="0">
                <a:latin typeface="Arial Black" panose="020B0A04020102020204" pitchFamily="34" charset="0"/>
              </a:rPr>
              <a:t> Proyecto final“ Una </a:t>
            </a:r>
            <a:r>
              <a:rPr lang="en-US" sz="1200" dirty="0" err="1">
                <a:latin typeface="Arial Black" panose="020B0A04020102020204" pitchFamily="34" charset="0"/>
              </a:rPr>
              <a:t>antología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literaria</a:t>
            </a:r>
            <a:r>
              <a:rPr lang="en-US" sz="1200" dirty="0">
                <a:latin typeface="Arial Black" panose="020B0A04020102020204" pitchFamily="34" charset="0"/>
              </a:rPr>
              <a:t> para </a:t>
            </a:r>
            <a:r>
              <a:rPr lang="en-US" sz="1200" dirty="0" err="1">
                <a:latin typeface="Arial Black" panose="020B0A04020102020204" pitchFamily="34" charset="0"/>
              </a:rPr>
              <a:t>disfrutar</a:t>
            </a:r>
            <a:r>
              <a:rPr lang="en-US" sz="1200" dirty="0">
                <a:latin typeface="Arial Black" panose="020B0A04020102020204" pitchFamily="34" charset="0"/>
              </a:rPr>
              <a:t>” y </a:t>
            </a:r>
            <a:r>
              <a:rPr lang="en-US" sz="1200" dirty="0" err="1">
                <a:latin typeface="Arial Black" panose="020B0A04020102020204" pitchFamily="34" charset="0"/>
              </a:rPr>
              <a:t>dramatización</a:t>
            </a:r>
            <a:r>
              <a:rPr lang="en-US" sz="1200" dirty="0">
                <a:latin typeface="Arial Black" panose="020B0A04020102020204" pitchFamily="34" charset="0"/>
              </a:rPr>
              <a:t> con </a:t>
            </a:r>
            <a:r>
              <a:rPr lang="en-US" sz="1200" dirty="0" err="1">
                <a:latin typeface="Arial Black" panose="020B0A04020102020204" pitchFamily="34" charset="0"/>
              </a:rPr>
              <a:t>tema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vida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saludable</a:t>
            </a:r>
            <a:r>
              <a:rPr lang="en-US" sz="1200" dirty="0">
                <a:latin typeface="Arial Black" panose="020B0A04020102020204" pitchFamily="34" charset="0"/>
              </a:rPr>
              <a:t>. 20%. 6 de </a:t>
            </a:r>
            <a:r>
              <a:rPr lang="en-US" sz="1200" dirty="0" err="1">
                <a:latin typeface="Arial Black" panose="020B0A04020102020204" pitchFamily="34" charset="0"/>
              </a:rPr>
              <a:t>diciembre</a:t>
            </a:r>
            <a:r>
              <a:rPr lang="en-US" sz="1200" dirty="0">
                <a:latin typeface="Arial Black" panose="020B0A04020102020204" pitchFamily="34" charset="0"/>
              </a:rPr>
              <a:t>. </a:t>
            </a:r>
          </a:p>
          <a:p>
            <a:pPr marL="0" indent="-228600">
              <a:lnSpc>
                <a:spcPct val="110000"/>
              </a:lnSpc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r>
              <a:rPr lang="en-US" sz="1200" dirty="0">
                <a:latin typeface="Arial Black" panose="020B0A04020102020204" pitchFamily="34" charset="0"/>
              </a:rPr>
              <a:t>5.- </a:t>
            </a:r>
            <a:r>
              <a:rPr lang="en-US" sz="1200" dirty="0" err="1">
                <a:latin typeface="Arial Black" panose="020B0A04020102020204" pitchFamily="34" charset="0"/>
              </a:rPr>
              <a:t>foro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decembrino</a:t>
            </a:r>
            <a:r>
              <a:rPr lang="en-US" sz="1200" dirty="0">
                <a:latin typeface="Arial Black" panose="020B0A04020102020204" pitchFamily="34" charset="0"/>
              </a:rPr>
              <a:t> :</a:t>
            </a:r>
            <a:r>
              <a:rPr lang="en-US" sz="1200" dirty="0" err="1">
                <a:latin typeface="Arial Black" panose="020B0A04020102020204" pitchFamily="34" charset="0"/>
              </a:rPr>
              <a:t>cuento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ilustrado</a:t>
            </a:r>
            <a:r>
              <a:rPr lang="en-US" sz="1200" dirty="0">
                <a:latin typeface="Arial Black" panose="020B0A04020102020204" pitchFamily="34" charset="0"/>
              </a:rPr>
              <a:t> de </a:t>
            </a:r>
            <a:r>
              <a:rPr lang="en-US" sz="1200" dirty="0" err="1">
                <a:latin typeface="Arial Black" panose="020B0A04020102020204" pitchFamily="34" charset="0"/>
              </a:rPr>
              <a:t>ciencia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ficción</a:t>
            </a:r>
            <a:r>
              <a:rPr lang="en-US" sz="1200" dirty="0">
                <a:latin typeface="Arial Black" panose="020B0A04020102020204" pitchFamily="34" charset="0"/>
              </a:rPr>
              <a:t> o </a:t>
            </a:r>
            <a:r>
              <a:rPr lang="en-US" sz="1200" dirty="0" err="1">
                <a:latin typeface="Arial Black" panose="020B0A04020102020204" pitchFamily="34" charset="0"/>
              </a:rPr>
              <a:t>navideño</a:t>
            </a:r>
            <a:r>
              <a:rPr lang="en-US" sz="1200" dirty="0">
                <a:latin typeface="Arial Black" panose="020B0A04020102020204" pitchFamily="34" charset="0"/>
              </a:rPr>
              <a:t>, </a:t>
            </a:r>
            <a:r>
              <a:rPr lang="en-US" sz="1200" dirty="0" err="1">
                <a:latin typeface="Arial Black" panose="020B0A04020102020204" pitchFamily="34" charset="0"/>
              </a:rPr>
              <a:t>personificación</a:t>
            </a:r>
            <a:r>
              <a:rPr lang="en-US" sz="1200" dirty="0">
                <a:latin typeface="Arial Black" panose="020B0A04020102020204" pitchFamily="34" charset="0"/>
              </a:rPr>
              <a:t> de </a:t>
            </a:r>
            <a:r>
              <a:rPr lang="en-US" sz="1200" dirty="0" err="1">
                <a:latin typeface="Arial Black" panose="020B0A04020102020204" pitchFamily="34" charset="0"/>
              </a:rPr>
              <a:t>autores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por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equipo</a:t>
            </a:r>
            <a:r>
              <a:rPr lang="en-US" sz="1200" dirty="0">
                <a:latin typeface="Arial Black" panose="020B0A04020102020204" pitchFamily="34" charset="0"/>
              </a:rPr>
              <a:t>, etc. .20% .13 de </a:t>
            </a:r>
            <a:r>
              <a:rPr lang="en-US" sz="1200" dirty="0" err="1">
                <a:latin typeface="Arial Black" panose="020B0A04020102020204" pitchFamily="34" charset="0"/>
              </a:rPr>
              <a:t>diciembre</a:t>
            </a:r>
            <a:r>
              <a:rPr lang="en-US" sz="1200" dirty="0">
                <a:latin typeface="Arial Black" panose="020B0A04020102020204" pitchFamily="34" charset="0"/>
              </a:rPr>
              <a:t>.</a:t>
            </a:r>
          </a:p>
          <a:p>
            <a:pPr marL="0" indent="-228600">
              <a:lnSpc>
                <a:spcPct val="110000"/>
              </a:lnSpc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r>
              <a:rPr lang="en-US" sz="1200" dirty="0">
                <a:latin typeface="Arial Black" panose="020B0A04020102020204" pitchFamily="34" charset="0"/>
              </a:rPr>
              <a:t>6. </a:t>
            </a:r>
            <a:r>
              <a:rPr lang="en-US" sz="1200" dirty="0" err="1">
                <a:latin typeface="Arial Black" panose="020B0A04020102020204" pitchFamily="34" charset="0"/>
              </a:rPr>
              <a:t>Presentación</a:t>
            </a:r>
            <a:r>
              <a:rPr lang="en-US" sz="1200" dirty="0">
                <a:latin typeface="Arial Black" panose="020B0A04020102020204" pitchFamily="34" charset="0"/>
              </a:rPr>
              <a:t> de la </a:t>
            </a:r>
            <a:r>
              <a:rPr lang="en-US" sz="1200" dirty="0" err="1">
                <a:latin typeface="Arial Black" panose="020B0A04020102020204" pitchFamily="34" charset="0"/>
              </a:rPr>
              <a:t>página</a:t>
            </a:r>
            <a:r>
              <a:rPr lang="en-US" sz="1200" dirty="0">
                <a:latin typeface="Arial Black" panose="020B0A04020102020204" pitchFamily="34" charset="0"/>
              </a:rPr>
              <a:t> web con sus </a:t>
            </a:r>
            <a:r>
              <a:rPr lang="en-US" sz="1200" dirty="0" err="1">
                <a:latin typeface="Arial Black" panose="020B0A04020102020204" pitchFamily="34" charset="0"/>
              </a:rPr>
              <a:t>evidencias</a:t>
            </a:r>
            <a:r>
              <a:rPr lang="en-US" sz="1200" dirty="0">
                <a:latin typeface="Arial Black" panose="020B0A04020102020204" pitchFamily="34" charset="0"/>
              </a:rPr>
              <a:t> del 1°, 2° y 3° </a:t>
            </a:r>
            <a:r>
              <a:rPr lang="en-US" sz="1200" dirty="0" err="1">
                <a:latin typeface="Arial Black" panose="020B0A04020102020204" pitchFamily="34" charset="0"/>
              </a:rPr>
              <a:t>periodo</a:t>
            </a:r>
            <a:r>
              <a:rPr lang="en-US" sz="1200" dirty="0">
                <a:latin typeface="Arial Black" panose="020B0A04020102020204" pitchFamily="34" charset="0"/>
              </a:rPr>
              <a:t>. 20%. 9 de </a:t>
            </a:r>
            <a:r>
              <a:rPr lang="en-US" sz="1200" dirty="0" err="1">
                <a:latin typeface="Arial Black" panose="020B0A04020102020204" pitchFamily="34" charset="0"/>
              </a:rPr>
              <a:t>diciembvre</a:t>
            </a:r>
            <a:r>
              <a:rPr lang="en-US" sz="1200" dirty="0">
                <a:latin typeface="Arial Black" panose="020B0A04020102020204" pitchFamily="34" charset="0"/>
              </a:rPr>
              <a:t>.</a:t>
            </a:r>
          </a:p>
          <a:p>
            <a:pPr marL="0" indent="-228600">
              <a:lnSpc>
                <a:spcPct val="110000"/>
              </a:lnSpc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r>
              <a:rPr lang="en-US" sz="1200" dirty="0">
                <a:latin typeface="Arial Black" panose="020B0A04020102020204" pitchFamily="34" charset="0"/>
              </a:rPr>
              <a:t>7.- Prueba objetiva 20%  </a:t>
            </a:r>
            <a:r>
              <a:rPr lang="en-US" sz="1200" dirty="0" err="1">
                <a:latin typeface="Arial Black" panose="020B0A04020102020204" pitchFamily="34" charset="0"/>
              </a:rPr>
              <a:t>Bloque</a:t>
            </a:r>
            <a:r>
              <a:rPr lang="en-US" sz="1200" dirty="0">
                <a:latin typeface="Arial Black" panose="020B0A04020102020204" pitchFamily="34" charset="0"/>
              </a:rPr>
              <a:t> IV. Lunes 11 de </a:t>
            </a:r>
            <a:r>
              <a:rPr lang="en-US" sz="1200" dirty="0" err="1">
                <a:latin typeface="Arial Black" panose="020B0A04020102020204" pitchFamily="34" charset="0"/>
              </a:rPr>
              <a:t>diciembre</a:t>
            </a:r>
            <a:r>
              <a:rPr lang="en-US" sz="1200" dirty="0">
                <a:latin typeface="Arial Black" panose="020B0A04020102020204" pitchFamily="34" charset="0"/>
              </a:rPr>
              <a:t>. </a:t>
            </a:r>
            <a:r>
              <a:rPr lang="en-US" sz="1200" dirty="0" err="1">
                <a:latin typeface="Arial Black" panose="020B0A04020102020204" pitchFamily="34" charset="0"/>
              </a:rPr>
              <a:t>Laboratorio</a:t>
            </a:r>
            <a:r>
              <a:rPr lang="en-US" sz="1200" dirty="0">
                <a:latin typeface="Arial Black" panose="020B0A04020102020204" pitchFamily="34" charset="0"/>
              </a:rPr>
              <a:t> de </a:t>
            </a:r>
            <a:r>
              <a:rPr lang="en-US" sz="1200" dirty="0" err="1">
                <a:latin typeface="Arial Black" panose="020B0A04020102020204" pitchFamily="34" charset="0"/>
              </a:rPr>
              <a:t>informática</a:t>
            </a:r>
            <a:endParaRPr lang="en-US" sz="1200" dirty="0">
              <a:latin typeface="Arial Black" panose="020B0A04020102020204" pitchFamily="34" charset="0"/>
            </a:endParaRPr>
          </a:p>
          <a:p>
            <a:pPr marL="0" indent="-228600">
              <a:lnSpc>
                <a:spcPct val="110000"/>
              </a:lnSpc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05450" y="692696"/>
            <a:ext cx="7848872" cy="58713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 cap="rnd" cmpd="thickThin">
            <a:solidFill>
              <a:srgbClr val="00B050"/>
            </a:solidFill>
          </a:ln>
          <a:effectLst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Libro de literatura I del COBACH DE SONORA. 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COBACHB.C</a:t>
            </a:r>
            <a: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https://www.cobachsonora.edu.mx/modulosaprendizaje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MX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Leer es resistir</a:t>
            </a:r>
            <a: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Benito Taibo: </a:t>
            </a:r>
            <a:r>
              <a:rPr lang="es-MX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https://youtu.be/iTEz1yOmepQ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Plataforma  TEAMS o Classroom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WhatsApp, Zoom o TEAMS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Videos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Libro electrónico SEP (2015). Libro de Literatura I. Telebachillerato comunitario. México. Disponible en: </a:t>
            </a:r>
            <a:r>
              <a:rPr lang="es-MX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https://www.dgb.sep.gob.mx/servicios-educativos/telebachillerato/LIBROS/3-semestre-2016/Literatura-I.pdf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Novela: La Metamorfosis de Frank Kafka, disponible en: </a:t>
            </a:r>
            <a:r>
              <a:rPr lang="es-MX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http://www.ataun.eus/BIBLIOTECAGRATUITA/Cl%C3%A1sicos%20en%20Espa%C3%B1ol/Franz%20Kafka/La%20metamorfosis.pdf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MX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https://www.construye-t.org.mx/lecciones/estudiantes/concienciasocial/2/nuestros-vinculos-con-los-demas/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MX" dirty="0"/>
          </a:p>
          <a:p>
            <a:pPr lvl="0"/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3513762" y="21999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Fuentes de Consulta</a:t>
            </a:r>
          </a:p>
        </p:txBody>
      </p:sp>
    </p:spTree>
    <p:extLst>
      <p:ext uri="{BB962C8B-B14F-4D97-AF65-F5344CB8AC3E}">
        <p14:creationId xmlns:p14="http://schemas.microsoft.com/office/powerpoint/2010/main" val="2360166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D57E0B-41E7-4862-852B-4C24E7B47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4684A4D-3AB3-4D14-8F74-E9E22EFC9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047" y="0"/>
            <a:ext cx="9004011" cy="6644081"/>
            <a:chOff x="-25397" y="0"/>
            <a:chExt cx="12005350" cy="664408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62AAD8D6-E6DC-4196-8B6E-99E7C9027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EF22364E-4978-4D02-9F7E-4608CE9F4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203295E-B861-404F-966C-8EDD882877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984964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047" y="0"/>
            <a:ext cx="8829967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s-MX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9072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sp>
        <p:nvSpPr>
          <p:cNvPr id="3" name="2 CuadroTexto"/>
          <p:cNvSpPr txBox="1"/>
          <p:nvPr/>
        </p:nvSpPr>
        <p:spPr>
          <a:xfrm>
            <a:off x="514351" y="685800"/>
            <a:ext cx="2536460" cy="484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Fuentes de Consulta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833914" y="685800"/>
            <a:ext cx="4476466" cy="4688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110000"/>
              </a:lnSpc>
              <a:spcAft>
                <a:spcPts val="8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en-US" sz="1300" cap="all"/>
          </a:p>
          <a:p>
            <a:pPr indent="-228600" defTabSz="914400">
              <a:lnSpc>
                <a:spcPct val="110000"/>
              </a:lnSpc>
              <a:spcAft>
                <a:spcPts val="8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300" cap="all"/>
              <a:t>Martínez Zamudio Gloria. (2015). Literatura I. Progreso Editorial. México.</a:t>
            </a:r>
          </a:p>
          <a:p>
            <a:pPr indent="-228600" defTabSz="914400">
              <a:lnSpc>
                <a:spcPct val="110000"/>
              </a:lnSpc>
              <a:spcAft>
                <a:spcPts val="8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en-US" sz="1300" cap="all"/>
          </a:p>
          <a:p>
            <a:pPr indent="-228600" defTabSz="914400">
              <a:lnSpc>
                <a:spcPct val="110000"/>
              </a:lnSpc>
              <a:spcAft>
                <a:spcPts val="8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300" cap="all"/>
              <a:t>Villaseñor López Victoria Yolanda ( 2018). Literatura I. Compañía Editorial Nueva Imagen.</a:t>
            </a:r>
          </a:p>
          <a:p>
            <a:pPr indent="-228600" defTabSz="914400">
              <a:lnSpc>
                <a:spcPct val="110000"/>
              </a:lnSpc>
              <a:spcAft>
                <a:spcPts val="8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en-US" sz="1300" cap="all"/>
          </a:p>
          <a:p>
            <a:pPr indent="-228600" defTabSz="914400">
              <a:lnSpc>
                <a:spcPct val="110000"/>
              </a:lnSpc>
              <a:spcAft>
                <a:spcPts val="8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300" cap="all"/>
              <a:t>Antología de textos representativos de la época literaria.</a:t>
            </a:r>
          </a:p>
          <a:p>
            <a:pPr indent="-228600" defTabSz="914400">
              <a:lnSpc>
                <a:spcPct val="110000"/>
              </a:lnSpc>
              <a:spcAft>
                <a:spcPts val="8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300" cap="all"/>
              <a:t> </a:t>
            </a:r>
          </a:p>
          <a:p>
            <a:pPr indent="-228600" defTabSz="914400">
              <a:lnSpc>
                <a:spcPct val="110000"/>
              </a:lnSpc>
              <a:spcAft>
                <a:spcPts val="8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300" u="sng" cap="all">
                <a:hlinkClick r:id="rId5"/>
              </a:rPr>
              <a:t>http://academiadelenguajeycomunicacion.weebly.com</a:t>
            </a:r>
            <a:endParaRPr lang="en-US" sz="1300" cap="all"/>
          </a:p>
          <a:p>
            <a:pPr indent="-228600" defTabSz="914400">
              <a:lnSpc>
                <a:spcPct val="110000"/>
              </a:lnSpc>
              <a:spcAft>
                <a:spcPts val="8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300" u="sng" cap="all">
                <a:hlinkClick r:id="rId6"/>
              </a:rPr>
              <a:t>https://pruebat.org/Aprende/CatCursos/listaCursos</a:t>
            </a:r>
            <a:endParaRPr lang="en-US" sz="1300" cap="all"/>
          </a:p>
          <a:p>
            <a:pPr indent="-228600" defTabSz="914400">
              <a:lnSpc>
                <a:spcPct val="11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300" u="sng" cap="all">
                <a:hlinkClick r:id="rId7"/>
              </a:rPr>
              <a:t>https://www.construye-t.org.mx/lecciones/estudiantes/concienciasocial/7/prejuicios-los-obstaculos-a-la-empatia/ </a:t>
            </a:r>
            <a:endParaRPr lang="en-US" sz="1300" cap="all"/>
          </a:p>
          <a:p>
            <a:pPr lvl="0" indent="-228600" defTabSz="914400">
              <a:lnSpc>
                <a:spcPct val="11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en-US" sz="1300" cap="all"/>
          </a:p>
        </p:txBody>
      </p:sp>
    </p:spTree>
    <p:extLst>
      <p:ext uri="{BB962C8B-B14F-4D97-AF65-F5344CB8AC3E}">
        <p14:creationId xmlns:p14="http://schemas.microsoft.com/office/powerpoint/2010/main" val="2650947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047" y="0"/>
            <a:ext cx="9004011" cy="6644081"/>
            <a:chOff x="-25397" y="0"/>
            <a:chExt cx="12005350" cy="664408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</p:grpSp>
      <p:sp>
        <p:nvSpPr>
          <p:cNvPr id="3" name="2 CuadroTexto"/>
          <p:cNvSpPr txBox="1"/>
          <p:nvPr/>
        </p:nvSpPr>
        <p:spPr>
          <a:xfrm>
            <a:off x="3531439" y="685800"/>
            <a:ext cx="4780573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cap="all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Fuentes de Consulta</a:t>
            </a:r>
          </a:p>
        </p:txBody>
      </p:sp>
      <p:pic>
        <p:nvPicPr>
          <p:cNvPr id="5" name="Picture 4" descr="Chincheta roja en un mapa">
            <a:extLst>
              <a:ext uri="{FF2B5EF4-FFF2-40B4-BE49-F238E27FC236}">
                <a16:creationId xmlns:a16="http://schemas.microsoft.com/office/drawing/2014/main" id="{E04B0D9F-6A31-51C3-2D06-6B4A8332FD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711" r="33542"/>
          <a:stretch/>
        </p:blipFill>
        <p:spPr>
          <a:xfrm>
            <a:off x="303169" y="10"/>
            <a:ext cx="2880360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2" name="1 CuadroTexto"/>
          <p:cNvSpPr txBox="1"/>
          <p:nvPr/>
        </p:nvSpPr>
        <p:spPr>
          <a:xfrm>
            <a:off x="3526429" y="2142066"/>
            <a:ext cx="4785583" cy="323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110000"/>
              </a:lnSpc>
              <a:spcAft>
                <a:spcPts val="8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en-US" sz="1400" u="sng" cap="all">
              <a:hlinkClick r:id="rId6"/>
            </a:endParaRPr>
          </a:p>
          <a:p>
            <a:pPr indent="-228600" defTabSz="914400">
              <a:lnSpc>
                <a:spcPct val="110000"/>
              </a:lnSpc>
              <a:spcAft>
                <a:spcPts val="8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400" u="sng" cap="all">
                <a:hlinkClick r:id="rId6"/>
              </a:rPr>
              <a:t>http://academiadelenguajeycomunicacion.weebly.com</a:t>
            </a:r>
            <a:endParaRPr lang="en-US" sz="1400" cap="all"/>
          </a:p>
          <a:p>
            <a:pPr indent="-228600" defTabSz="914400">
              <a:lnSpc>
                <a:spcPct val="110000"/>
              </a:lnSpc>
              <a:spcAft>
                <a:spcPts val="8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en-US" sz="1400" u="sng" cap="all">
              <a:hlinkClick r:id="rId7"/>
            </a:endParaRPr>
          </a:p>
          <a:p>
            <a:pPr indent="-228600" defTabSz="914400">
              <a:lnSpc>
                <a:spcPct val="110000"/>
              </a:lnSpc>
              <a:spcAft>
                <a:spcPts val="80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400" u="sng" cap="all">
                <a:hlinkClick r:id="rId7"/>
              </a:rPr>
              <a:t>http://objetos.unam.mx/literatura/corrientes_literarias/index.html</a:t>
            </a:r>
            <a:endParaRPr lang="en-US" sz="1400" cap="all"/>
          </a:p>
          <a:p>
            <a:pPr indent="-228600" defTabSz="914400">
              <a:lnSpc>
                <a:spcPct val="11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en-US" sz="1400" u="sng" cap="all">
              <a:hlinkClick r:id="rId8"/>
            </a:endParaRPr>
          </a:p>
          <a:p>
            <a:pPr indent="-228600" defTabSz="914400">
              <a:lnSpc>
                <a:spcPct val="11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400" u="sng" cap="all">
                <a:hlinkClick r:id="rId8"/>
              </a:rPr>
              <a:t>https://espaciolibros.com/movimientos-literarios/</a:t>
            </a:r>
            <a:endParaRPr lang="en-US" sz="1400" cap="all"/>
          </a:p>
          <a:p>
            <a:pPr lvl="0" indent="-228600" defTabSz="914400">
              <a:lnSpc>
                <a:spcPct val="11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en-US" sz="1400" cap="all"/>
          </a:p>
          <a:p>
            <a:pPr lvl="0" indent="-228600" defTabSz="914400">
              <a:lnSpc>
                <a:spcPct val="11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US" sz="1400" cap="all">
                <a:hlinkClick r:id="rId9" action="ppaction://hlinkfile"/>
              </a:rPr>
              <a:t>https://www.construye-t.org.mx/lecciones/estudiantes/concienciasocial/8/ampliar-nuestro-circulo-de-empatia/</a:t>
            </a:r>
            <a:endParaRPr lang="en-US" sz="1400" cap="all"/>
          </a:p>
        </p:txBody>
      </p:sp>
    </p:spTree>
    <p:extLst>
      <p:ext uri="{BB962C8B-B14F-4D97-AF65-F5344CB8AC3E}">
        <p14:creationId xmlns:p14="http://schemas.microsoft.com/office/powerpoint/2010/main" val="4169138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047" y="0"/>
            <a:ext cx="9004011" cy="6644081"/>
            <a:chOff x="-25397" y="0"/>
            <a:chExt cx="12005350" cy="6644081"/>
          </a:xfrm>
        </p:grpSpPr>
        <p:sp useBgFill="1">
          <p:nvSpPr>
            <p:cNvPr id="29" name="Rectangle 28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MX"/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1BCAD38B-5F61-4FEB-A1D1-5FC0D666D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C04E869F-EBC2-416E-8FB7-4F6A45F66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984964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21" name="Picture 4" descr="Gafas encima de un libro">
            <a:extLst>
              <a:ext uri="{FF2B5EF4-FFF2-40B4-BE49-F238E27FC236}">
                <a16:creationId xmlns:a16="http://schemas.microsoft.com/office/drawing/2014/main" id="{BCFC1233-BBD2-13A8-F8F1-7F9B1BDAC8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43000"/>
          </a:blip>
          <a:srcRect r="9020"/>
          <a:stretch/>
        </p:blipFill>
        <p:spPr>
          <a:xfrm>
            <a:off x="-140099" y="-438486"/>
            <a:ext cx="8801080" cy="6408728"/>
          </a:xfrm>
          <a:prstGeom prst="rect">
            <a:avLst/>
          </a:prstGeom>
          <a:ln>
            <a:noFill/>
          </a:ln>
        </p:spPr>
      </p:pic>
      <p:sp>
        <p:nvSpPr>
          <p:cNvPr id="37" name="Freeform 9">
            <a:extLst>
              <a:ext uri="{FF2B5EF4-FFF2-40B4-BE49-F238E27FC236}">
                <a16:creationId xmlns:a16="http://schemas.microsoft.com/office/drawing/2014/main" id="{7D1C9B27-27B9-4E9E-82C8-6F9B7D12B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143" y="0"/>
            <a:ext cx="8822823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12639A-0FC5-47AD-80B8-6634CEBF3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50" y="331450"/>
            <a:ext cx="8186233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1800" dirty="0" err="1"/>
              <a:t>Firma</a:t>
            </a:r>
            <a:r>
              <a:rPr lang="en-US" sz="1800" dirty="0"/>
              <a:t> de </a:t>
            </a:r>
            <a:r>
              <a:rPr lang="en-US" sz="1800" dirty="0" err="1"/>
              <a:t>recibido</a:t>
            </a:r>
            <a:r>
              <a:rPr lang="en-US" sz="1800" dirty="0"/>
              <a:t> con </a:t>
            </a:r>
            <a:r>
              <a:rPr lang="en-US" sz="1800" dirty="0" err="1"/>
              <a:t>fecha</a:t>
            </a:r>
            <a:r>
              <a:rPr lang="en-US" sz="1800" dirty="0"/>
              <a:t> y </a:t>
            </a:r>
            <a:r>
              <a:rPr lang="en-US" sz="1800" dirty="0" err="1"/>
              <a:t>enterado</a:t>
            </a:r>
            <a:r>
              <a:rPr lang="en-US" sz="1800" dirty="0"/>
              <a:t> de </a:t>
            </a:r>
            <a:r>
              <a:rPr lang="en-US" sz="1800" dirty="0" err="1"/>
              <a:t>los</a:t>
            </a:r>
            <a:r>
              <a:rPr lang="en-US" sz="1800" dirty="0"/>
              <a:t> padres de </a:t>
            </a:r>
            <a:r>
              <a:rPr lang="en-US" sz="1800" dirty="0" err="1"/>
              <a:t>familia</a:t>
            </a:r>
            <a:r>
              <a:rPr lang="en-US" sz="1800" dirty="0"/>
              <a:t> y </a:t>
            </a:r>
            <a:r>
              <a:rPr lang="en-US" sz="1800" dirty="0" err="1"/>
              <a:t>alumnos</a:t>
            </a:r>
            <a:r>
              <a:rPr lang="en-US" sz="1800" dirty="0"/>
              <a:t> (as). </a:t>
            </a:r>
            <a:br>
              <a:rPr lang="en-US" sz="1800" dirty="0"/>
            </a:br>
            <a:r>
              <a:rPr lang="en-US" sz="1800" dirty="0" err="1"/>
              <a:t>Estas</a:t>
            </a:r>
            <a:r>
              <a:rPr lang="en-US" sz="1800" dirty="0"/>
              <a:t> </a:t>
            </a:r>
            <a:r>
              <a:rPr lang="en-US" sz="1800" dirty="0" err="1"/>
              <a:t>evidencias</a:t>
            </a:r>
            <a:r>
              <a:rPr lang="en-US" sz="1800" dirty="0"/>
              <a:t> se </a:t>
            </a:r>
            <a:r>
              <a:rPr lang="en-US" sz="1800" dirty="0" err="1"/>
              <a:t>emplearán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la </a:t>
            </a:r>
            <a:r>
              <a:rPr lang="en-US" sz="1800" dirty="0" err="1"/>
              <a:t>etapa</a:t>
            </a:r>
            <a:r>
              <a:rPr lang="en-US" sz="1800" dirty="0"/>
              <a:t> de </a:t>
            </a:r>
            <a:r>
              <a:rPr lang="en-US" sz="1800" dirty="0" err="1"/>
              <a:t>regularización</a:t>
            </a:r>
            <a:r>
              <a:rPr lang="en-US" sz="1800" dirty="0"/>
              <a:t> o        </a:t>
            </a:r>
            <a:r>
              <a:rPr lang="en-US" sz="1800" dirty="0" err="1"/>
              <a:t>extraordinario</a:t>
            </a:r>
            <a:r>
              <a:rPr lang="en-US" sz="1800" dirty="0"/>
              <a:t>,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caso</a:t>
            </a:r>
            <a:r>
              <a:rPr lang="en-US" sz="1800" dirty="0"/>
              <a:t> de </a:t>
            </a:r>
            <a:r>
              <a:rPr lang="en-US" sz="1800" dirty="0" err="1"/>
              <a:t>reprobar</a:t>
            </a:r>
            <a:r>
              <a:rPr lang="en-US" sz="1800" dirty="0"/>
              <a:t> la </a:t>
            </a:r>
            <a:r>
              <a:rPr lang="en-US" sz="1800" dirty="0" err="1"/>
              <a:t>materia</a:t>
            </a:r>
            <a:r>
              <a:rPr lang="en-US" sz="1800" dirty="0"/>
              <a:t>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2E8353-3C96-4B48-AB1A-897F9FCFC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1556792"/>
            <a:ext cx="7796030" cy="38177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r>
              <a:rPr lang="en-US" sz="1400" dirty="0"/>
              <a:t>He </a:t>
            </a:r>
            <a:r>
              <a:rPr lang="en-US" sz="1400" dirty="0" err="1"/>
              <a:t>leído</a:t>
            </a:r>
            <a:r>
              <a:rPr lang="en-US" sz="1400" dirty="0"/>
              <a:t> </a:t>
            </a:r>
            <a:r>
              <a:rPr lang="en-US" sz="1400" dirty="0" err="1"/>
              <a:t>todo</a:t>
            </a:r>
            <a:r>
              <a:rPr lang="en-US" sz="1400" dirty="0"/>
              <a:t> </a:t>
            </a:r>
            <a:r>
              <a:rPr lang="en-US" sz="1400" dirty="0" err="1"/>
              <a:t>el</a:t>
            </a:r>
            <a:r>
              <a:rPr lang="en-US" sz="1400" dirty="0"/>
              <a:t> Plan de </a:t>
            </a:r>
            <a:r>
              <a:rPr lang="en-US" sz="1400" dirty="0" err="1"/>
              <a:t>trabajo</a:t>
            </a:r>
            <a:r>
              <a:rPr lang="en-US" sz="1400" dirty="0"/>
              <a:t> del </a:t>
            </a:r>
            <a:r>
              <a:rPr lang="en-US" sz="1400" dirty="0" err="1"/>
              <a:t>encuadre</a:t>
            </a:r>
            <a:r>
              <a:rPr lang="en-US" sz="1400" dirty="0"/>
              <a:t> de la </a:t>
            </a:r>
            <a:r>
              <a:rPr lang="en-US" sz="1400" dirty="0" err="1"/>
              <a:t>materia</a:t>
            </a:r>
            <a:r>
              <a:rPr lang="en-US" sz="1400" dirty="0"/>
              <a:t> de </a:t>
            </a:r>
            <a:r>
              <a:rPr lang="en-US" sz="1400" dirty="0" err="1"/>
              <a:t>Literatura</a:t>
            </a:r>
            <a:r>
              <a:rPr lang="en-US" sz="1400" dirty="0"/>
              <a:t> I del </a:t>
            </a:r>
            <a:r>
              <a:rPr lang="en-US" sz="1400" dirty="0" err="1"/>
              <a:t>semestre</a:t>
            </a:r>
            <a:r>
              <a:rPr lang="en-US" sz="1400" dirty="0"/>
              <a:t> 2023B.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5400" indent="-228600">
              <a:lnSpc>
                <a:spcPct val="110000"/>
              </a:lnSpc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endParaRPr lang="en-US" sz="1100" dirty="0"/>
          </a:p>
          <a:p>
            <a:pPr indent="-228600" algn="just">
              <a:lnSpc>
                <a:spcPct val="110000"/>
              </a:lnSpc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0" indent="0" algn="just">
              <a:lnSpc>
                <a:spcPct val="110000"/>
              </a:lnSpc>
              <a:spcAft>
                <a:spcPts val="600"/>
              </a:spcAft>
              <a:buSzPct val="160000"/>
              <a:buNone/>
            </a:pPr>
            <a:r>
              <a:rPr lang="en-US" sz="1100" dirty="0"/>
              <a:t>             ________________________________                                                                   _______ ______________________</a:t>
            </a:r>
          </a:p>
          <a:p>
            <a:pPr marL="25400" indent="-228600" algn="just">
              <a:lnSpc>
                <a:spcPct val="110000"/>
              </a:lnSpc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r>
              <a:rPr lang="en-US" sz="1100" dirty="0" err="1"/>
              <a:t>Nombre</a:t>
            </a:r>
            <a:r>
              <a:rPr lang="en-US" sz="1100" dirty="0"/>
              <a:t> </a:t>
            </a:r>
            <a:r>
              <a:rPr lang="en-US" sz="1100" dirty="0" err="1"/>
              <a:t>completo</a:t>
            </a:r>
            <a:r>
              <a:rPr lang="en-US" sz="1100" dirty="0"/>
              <a:t> del  padre de </a:t>
            </a:r>
            <a:r>
              <a:rPr lang="en-US" sz="1100" dirty="0" err="1"/>
              <a:t>familia</a:t>
            </a:r>
            <a:r>
              <a:rPr lang="en-US" sz="1100" dirty="0"/>
              <a:t>  y </a:t>
            </a:r>
            <a:r>
              <a:rPr lang="en-US" sz="1100" dirty="0" err="1"/>
              <a:t>firma</a:t>
            </a:r>
            <a:r>
              <a:rPr lang="en-US" sz="1100" dirty="0"/>
              <a:t>                                                         </a:t>
            </a:r>
            <a:r>
              <a:rPr lang="en-US" sz="1100" dirty="0" err="1"/>
              <a:t>Nombre</a:t>
            </a:r>
            <a:r>
              <a:rPr lang="en-US" sz="1100" dirty="0"/>
              <a:t> </a:t>
            </a:r>
            <a:r>
              <a:rPr lang="en-US" sz="1100" dirty="0" err="1"/>
              <a:t>completo</a:t>
            </a:r>
            <a:r>
              <a:rPr lang="en-US" sz="1100" dirty="0"/>
              <a:t> del </a:t>
            </a:r>
            <a:r>
              <a:rPr lang="en-US" sz="1100" dirty="0" err="1"/>
              <a:t>alumno</a:t>
            </a:r>
            <a:r>
              <a:rPr lang="en-US" sz="1100" dirty="0"/>
              <a:t>(a) y </a:t>
            </a:r>
            <a:r>
              <a:rPr lang="en-US" sz="1100" dirty="0" err="1"/>
              <a:t>firma</a:t>
            </a:r>
            <a:endParaRPr lang="en-US" sz="1100" dirty="0"/>
          </a:p>
          <a:p>
            <a:pPr marL="0" indent="0" algn="just">
              <a:lnSpc>
                <a:spcPct val="110000"/>
              </a:lnSpc>
              <a:spcAft>
                <a:spcPts val="600"/>
              </a:spcAft>
              <a:buSzPct val="160000"/>
              <a:buNone/>
            </a:pPr>
            <a:r>
              <a:rPr lang="en-US" sz="1100" dirty="0"/>
              <a:t>           </a:t>
            </a:r>
          </a:p>
          <a:p>
            <a:pPr indent="-228600" algn="just">
              <a:lnSpc>
                <a:spcPct val="110000"/>
              </a:lnSpc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</a:pPr>
            <a:r>
              <a:rPr lang="en-US" sz="1100" dirty="0"/>
              <a:t>                          </a:t>
            </a:r>
            <a:r>
              <a:rPr lang="en-US" sz="1100" dirty="0" err="1"/>
              <a:t>Anexar</a:t>
            </a:r>
            <a:r>
              <a:rPr lang="en-US" sz="1100" dirty="0"/>
              <a:t> </a:t>
            </a:r>
            <a:r>
              <a:rPr lang="en-US" sz="1100" dirty="0" err="1"/>
              <a:t>copia</a:t>
            </a:r>
            <a:r>
              <a:rPr lang="en-US" sz="1100" dirty="0"/>
              <a:t> de la </a:t>
            </a:r>
            <a:r>
              <a:rPr lang="en-US" sz="1100" dirty="0" err="1"/>
              <a:t>credencial</a:t>
            </a:r>
            <a:r>
              <a:rPr lang="en-US" sz="1100" dirty="0"/>
              <a:t> del padre o tutor, </a:t>
            </a:r>
            <a:r>
              <a:rPr lang="en-US" sz="1100" dirty="0" err="1"/>
              <a:t>así</a:t>
            </a:r>
            <a:r>
              <a:rPr lang="en-US" sz="1100" dirty="0"/>
              <a:t> </a:t>
            </a:r>
            <a:r>
              <a:rPr lang="en-US" sz="1100" dirty="0" err="1"/>
              <a:t>como</a:t>
            </a:r>
            <a:r>
              <a:rPr lang="en-US" sz="1100" dirty="0"/>
              <a:t> </a:t>
            </a:r>
            <a:r>
              <a:rPr lang="en-US" sz="1100" dirty="0" err="1"/>
              <a:t>número</a:t>
            </a:r>
            <a:r>
              <a:rPr lang="en-US" sz="1100" dirty="0"/>
              <a:t> </a:t>
            </a:r>
            <a:r>
              <a:rPr lang="en-US" sz="1100" dirty="0" err="1"/>
              <a:t>telefónico</a:t>
            </a:r>
            <a:r>
              <a:rPr lang="en-US" sz="1100" dirty="0"/>
              <a:t>.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SzPct val="160000"/>
              <a:buNone/>
            </a:pPr>
            <a:r>
              <a:rPr lang="en-US" sz="1100" dirty="0"/>
              <a:t>                                              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SzPct val="160000"/>
              <a:buNone/>
            </a:pPr>
            <a:r>
              <a:rPr lang="en-US" sz="1100" dirty="0"/>
              <a:t>                                                                                                     </a:t>
            </a:r>
            <a:r>
              <a:rPr lang="en-US" sz="1100" dirty="0" err="1"/>
              <a:t>Lic</a:t>
            </a:r>
            <a:r>
              <a:rPr lang="en-US" sz="1100" dirty="0"/>
              <a:t>. Araceli Martínez Parada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SzPct val="160000"/>
              <a:buNone/>
            </a:pPr>
            <a:r>
              <a:rPr lang="en-US" sz="1100" dirty="0"/>
              <a:t>                                                                                                            </a:t>
            </a:r>
            <a:r>
              <a:rPr lang="en-US" sz="1100" dirty="0" err="1"/>
              <a:t>Docente</a:t>
            </a:r>
            <a:r>
              <a:rPr lang="en-US" sz="1100" dirty="0"/>
              <a:t> titular de la </a:t>
            </a:r>
            <a:r>
              <a:rPr lang="en-US" sz="1100" dirty="0" err="1"/>
              <a:t>asignatura</a:t>
            </a:r>
            <a:r>
              <a:rPr lang="en-US" sz="1100" dirty="0"/>
              <a:t>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E9AE32D-417D-4951-BD6D-383A7A5E6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00215"/>
            <a:ext cx="8798814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4267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67DD4E9C-594D-4AA8-9211-AD4CFEB71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16632"/>
            <a:ext cx="7669495" cy="1885174"/>
          </a:xfrm>
        </p:spPr>
        <p:txBody>
          <a:bodyPr>
            <a:normAutofit fontScale="90000"/>
          </a:bodyPr>
          <a:lstStyle/>
          <a:p>
            <a:br>
              <a:rPr lang="es-MX" dirty="0"/>
            </a:br>
            <a:r>
              <a:rPr lang="es-MX" dirty="0"/>
              <a:t>Fechas importantes del semestre</a:t>
            </a:r>
            <a:br>
              <a:rPr lang="es-MX" dirty="0"/>
            </a:br>
            <a:r>
              <a:rPr lang="es-MX" dirty="0"/>
              <a:t>                        2023B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493658" y="1952884"/>
            <a:ext cx="5832648" cy="41148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MX" sz="1350" dirty="0"/>
              <a:t> Calendario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27584" y="2492896"/>
            <a:ext cx="3258362" cy="271321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ctr"/>
            <a:r>
              <a:rPr lang="es-MX" sz="1900" dirty="0"/>
              <a:t>Etapa de extraordinarios </a:t>
            </a:r>
          </a:p>
          <a:p>
            <a:pPr algn="ctr"/>
            <a:r>
              <a:rPr lang="es-MX" sz="1900" dirty="0"/>
              <a:t>Primera.</a:t>
            </a:r>
          </a:p>
          <a:p>
            <a:pPr algn="ctr"/>
            <a:r>
              <a:rPr lang="es-MX" sz="1900" dirty="0"/>
              <a:t>4 al 6 septiembre del 2023 </a:t>
            </a:r>
          </a:p>
          <a:p>
            <a:pPr algn="ctr"/>
            <a:r>
              <a:rPr lang="es-MX" sz="1900" dirty="0"/>
              <a:t>Segunda. </a:t>
            </a:r>
          </a:p>
          <a:p>
            <a:pPr algn="ctr"/>
            <a:r>
              <a:rPr lang="es-MX" sz="1900" dirty="0"/>
              <a:t>3 al 5 de octubre del 2023.</a:t>
            </a:r>
          </a:p>
          <a:p>
            <a:pPr algn="ctr"/>
            <a:r>
              <a:rPr lang="es-MX" sz="1900" dirty="0"/>
              <a:t>Tercera</a:t>
            </a:r>
          </a:p>
          <a:p>
            <a:pPr algn="ctr"/>
            <a:r>
              <a:rPr lang="es-MX" sz="1900" dirty="0"/>
              <a:t>21 al 23 de noviembre del 2023</a:t>
            </a:r>
          </a:p>
          <a:p>
            <a:pPr algn="ctr"/>
            <a:r>
              <a:rPr lang="es-MX" sz="1900" dirty="0"/>
              <a:t>Cuarta </a:t>
            </a:r>
          </a:p>
          <a:p>
            <a:pPr algn="ctr"/>
            <a:r>
              <a:rPr lang="es-MX" sz="1900" dirty="0"/>
              <a:t>6 al 8 de febrero  del 2024</a:t>
            </a:r>
          </a:p>
          <a:p>
            <a:pPr algn="ctr"/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572000" y="2540059"/>
            <a:ext cx="2766306" cy="2915544"/>
          </a:xfr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algn="ctr"/>
            <a:r>
              <a:rPr lang="es-MX" sz="2600" i="1" u="sng" dirty="0"/>
              <a:t>Consejo consultivo</a:t>
            </a:r>
          </a:p>
          <a:p>
            <a:pPr algn="ctr"/>
            <a:r>
              <a:rPr lang="es-MX" sz="2900" dirty="0"/>
              <a:t>29 septiembre 2023</a:t>
            </a:r>
          </a:p>
          <a:p>
            <a:pPr algn="ctr"/>
            <a:r>
              <a:rPr lang="es-MX" sz="2900" dirty="0"/>
              <a:t>27 de octubre del 2023</a:t>
            </a:r>
          </a:p>
          <a:p>
            <a:pPr algn="ctr"/>
            <a:r>
              <a:rPr lang="es-MX" sz="2900" dirty="0"/>
              <a:t>24 de noviembre del 2023</a:t>
            </a:r>
          </a:p>
          <a:p>
            <a:pPr algn="ctr"/>
            <a:r>
              <a:rPr lang="es-MX" sz="2900" dirty="0"/>
              <a:t>26 de enero 2024</a:t>
            </a:r>
            <a:r>
              <a:rPr lang="es-MX" dirty="0"/>
              <a:t>.</a:t>
            </a:r>
          </a:p>
          <a:p>
            <a:pPr marL="0" indent="0" algn="ctr">
              <a:buNone/>
            </a:pP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210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"/>
          <p:cNvSpPr txBox="1">
            <a:spLocks noGrp="1"/>
          </p:cNvSpPr>
          <p:nvPr>
            <p:ph type="title"/>
          </p:nvPr>
        </p:nvSpPr>
        <p:spPr>
          <a:xfrm>
            <a:off x="457200" y="1032200"/>
            <a:ext cx="6879600" cy="697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highlight>
                  <a:srgbClr val="FCE5CD"/>
                </a:highlight>
              </a:rPr>
              <a:t>Aspectos del Encuadre</a:t>
            </a:r>
            <a:endParaRPr b="1" dirty="0">
              <a:solidFill>
                <a:schemeClr val="bg1"/>
              </a:solidFill>
              <a:highlight>
                <a:srgbClr val="FCE5CD"/>
              </a:highlight>
            </a:endParaRPr>
          </a:p>
        </p:txBody>
      </p:sp>
      <p:sp>
        <p:nvSpPr>
          <p:cNvPr id="160" name="Google Shape;160;p2"/>
          <p:cNvSpPr txBox="1">
            <a:spLocks noGrp="1"/>
          </p:cNvSpPr>
          <p:nvPr>
            <p:ph type="body" idx="1"/>
          </p:nvPr>
        </p:nvSpPr>
        <p:spPr>
          <a:xfrm>
            <a:off x="314900" y="1883625"/>
            <a:ext cx="7441200" cy="3575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ctr">
              <a:buNone/>
            </a:pPr>
            <a:r>
              <a:rPr lang="en"/>
              <a:t>Participa </a:t>
            </a:r>
            <a:endParaRPr/>
          </a:p>
          <a:p>
            <a:pPr marL="0" indent="0" algn="ctr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2" name="Google Shape;162;p2" descr="encuadre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21276" y="1137925"/>
            <a:ext cx="1936125" cy="20753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4" name="Google Shape;161;p2">
            <a:extLst>
              <a:ext uri="{FF2B5EF4-FFF2-40B4-BE49-F238E27FC236}">
                <a16:creationId xmlns:a16="http://schemas.microsoft.com/office/drawing/2014/main" id="{19CDD579-C4FD-23C1-9CC9-AF34EF7E6994}"/>
              </a:ext>
            </a:extLst>
          </p:cNvPr>
          <p:cNvGraphicFramePr/>
          <p:nvPr/>
        </p:nvGraphicFramePr>
        <p:xfrm>
          <a:off x="457200" y="2037125"/>
          <a:ext cx="7181100" cy="342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 txBox="1">
            <a:spLocks noGrp="1"/>
          </p:cNvSpPr>
          <p:nvPr>
            <p:ph type="title"/>
          </p:nvPr>
        </p:nvSpPr>
        <p:spPr>
          <a:xfrm>
            <a:off x="457200" y="451053"/>
            <a:ext cx="6879600" cy="81770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/>
            <a:r>
              <a:rPr lang="en" dirty="0"/>
              <a:t>Análisis de expectativas</a:t>
            </a:r>
            <a:endParaRPr dirty="0"/>
          </a:p>
        </p:txBody>
      </p:sp>
      <p:sp>
        <p:nvSpPr>
          <p:cNvPr id="105" name="Google Shape;105;p10"/>
          <p:cNvSpPr txBox="1">
            <a:spLocks noGrp="1"/>
          </p:cNvSpPr>
          <p:nvPr>
            <p:ph type="body" idx="1"/>
          </p:nvPr>
        </p:nvSpPr>
        <p:spPr>
          <a:xfrm>
            <a:off x="457200" y="1700808"/>
            <a:ext cx="8469900" cy="403244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just">
              <a:lnSpc>
                <a:spcPct val="115000"/>
              </a:lnSpc>
              <a:buClr>
                <a:schemeClr val="dk1"/>
              </a:buClr>
              <a:buSzPts val="1100"/>
              <a:buNone/>
            </a:pPr>
            <a:r>
              <a:rPr lang="en" sz="1800" dirty="0"/>
              <a:t>1.- ¿Qué espero del curso?</a:t>
            </a:r>
            <a:endParaRPr sz="1800" dirty="0"/>
          </a:p>
          <a:p>
            <a:pPr marL="0" indent="0" algn="just">
              <a:lnSpc>
                <a:spcPct val="115000"/>
              </a:lnSpc>
              <a:buClr>
                <a:schemeClr val="dk1"/>
              </a:buClr>
              <a:buSzPts val="1100"/>
              <a:buNone/>
            </a:pPr>
            <a:r>
              <a:rPr lang="en" sz="1800" dirty="0"/>
              <a:t>2.- ¿Qué estoy dispuesto hacer para aprobar con 10 en la materia?</a:t>
            </a:r>
            <a:endParaRPr sz="1800" dirty="0"/>
          </a:p>
          <a:p>
            <a:pPr marL="0" indent="0" algn="just">
              <a:lnSpc>
                <a:spcPct val="115000"/>
              </a:lnSpc>
              <a:buClr>
                <a:schemeClr val="dk1"/>
              </a:buClr>
              <a:buSzPts val="1100"/>
              <a:buNone/>
            </a:pPr>
            <a:r>
              <a:rPr lang="en" sz="1800" dirty="0"/>
              <a:t>3.- ¿ Cómo puedo mantener el interés durante las clases ? </a:t>
            </a:r>
            <a:endParaRPr sz="1800" dirty="0"/>
          </a:p>
          <a:p>
            <a:pPr marL="0" indent="0" algn="just">
              <a:lnSpc>
                <a:spcPct val="115000"/>
              </a:lnSpc>
              <a:buClr>
                <a:schemeClr val="dk1"/>
              </a:buClr>
              <a:buSzPts val="1100"/>
              <a:buNone/>
            </a:pPr>
            <a:r>
              <a:rPr lang="en" sz="1800" dirty="0"/>
              <a:t>4.- ¿Qué normas o reglas propongo para mantener el respeto y la tolerancia en el  aula ?</a:t>
            </a:r>
            <a:endParaRPr sz="1800" dirty="0"/>
          </a:p>
          <a:p>
            <a:pPr marL="0" indent="0" algn="just">
              <a:lnSpc>
                <a:spcPct val="115000"/>
              </a:lnSpc>
              <a:buClr>
                <a:schemeClr val="dk1"/>
              </a:buClr>
              <a:buSzPts val="1100"/>
              <a:buNone/>
            </a:pPr>
            <a:r>
              <a:rPr lang="en" sz="1800" dirty="0"/>
              <a:t>5.- ¿Qué hago para controlar mis emociones negativas y cómo las convierto en positivas?</a:t>
            </a:r>
            <a:endParaRPr sz="1800" dirty="0"/>
          </a:p>
          <a:p>
            <a:pPr marL="0" indent="0" algn="just">
              <a:lnSpc>
                <a:spcPct val="115000"/>
              </a:lnSpc>
              <a:buClr>
                <a:schemeClr val="dk1"/>
              </a:buClr>
              <a:buSzPts val="1100"/>
              <a:buNone/>
            </a:pPr>
            <a:r>
              <a:rPr lang="en" sz="1800" dirty="0"/>
              <a:t>6.- ¿Qué espero de la profesora?</a:t>
            </a:r>
            <a:endParaRPr sz="1800" dirty="0"/>
          </a:p>
          <a:p>
            <a:pPr marL="0" indent="0" algn="just">
              <a:lnSpc>
                <a:spcPct val="115000"/>
              </a:lnSpc>
              <a:buClr>
                <a:schemeClr val="dk1"/>
              </a:buClr>
              <a:buSzPts val="1100"/>
              <a:buNone/>
            </a:pPr>
            <a:r>
              <a:rPr lang="en" sz="1800" dirty="0"/>
              <a:t>7.- Describe tres situaciones de la vida profesional en las que se requiere los conocimientos sobre tal materia</a:t>
            </a:r>
            <a:endParaRPr sz="1800" dirty="0"/>
          </a:p>
          <a:p>
            <a:pPr marL="0" indent="0">
              <a:buNone/>
            </a:pPr>
            <a:endParaRPr dirty="0"/>
          </a:p>
        </p:txBody>
      </p:sp>
      <p:pic>
        <p:nvPicPr>
          <p:cNvPr id="106" name="Google Shape;106;p10" descr="trabajo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8264" y="955951"/>
            <a:ext cx="1978836" cy="1032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182">
            <a:extLst>
              <a:ext uri="{FF2B5EF4-FFF2-40B4-BE49-F238E27FC236}">
                <a16:creationId xmlns:a16="http://schemas.microsoft.com/office/drawing/2014/main" id="{AC898D3F-3F83-4169-920C-5CADA8AF4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85" name="Picture 184">
            <a:extLst>
              <a:ext uri="{FF2B5EF4-FFF2-40B4-BE49-F238E27FC236}">
                <a16:creationId xmlns:a16="http://schemas.microsoft.com/office/drawing/2014/main" id="{20A4F408-E352-4506-8F3D-2E70415E3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34931"/>
            <a:ext cx="7828359" cy="240873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130FE359-A1BD-4E70-90CB-5C3D8B6D0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2335676"/>
            <a:ext cx="1202248" cy="108203"/>
          </a:xfrm>
          <a:prstGeom prst="rect">
            <a:avLst/>
          </a:prstGeom>
        </p:spPr>
      </p:pic>
      <p:sp>
        <p:nvSpPr>
          <p:cNvPr id="189" name="Rectangle 188">
            <a:extLst>
              <a:ext uri="{FF2B5EF4-FFF2-40B4-BE49-F238E27FC236}">
                <a16:creationId xmlns:a16="http://schemas.microsoft.com/office/drawing/2014/main" id="{937A19DE-DF8E-492B-915E-F3B1342AB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1314450"/>
            <a:ext cx="7828359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>
              <a:buClr>
                <a:srgbClr val="000000"/>
              </a:buClr>
            </a:pPr>
            <a:endParaRPr lang="es-MX" sz="1400" kern="0">
              <a:solidFill>
                <a:prstClr val="white"/>
              </a:solidFill>
              <a:latin typeface="Trebuchet MS" panose="020B0603020202020204"/>
              <a:sym typeface="Arial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050107CA-387F-4CA2-B96F-B4F8C6BB9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1314450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>
              <a:buClr>
                <a:srgbClr val="000000"/>
              </a:buClr>
            </a:pPr>
            <a:endParaRPr lang="es-MX" sz="1400" kern="0">
              <a:solidFill>
                <a:prstClr val="white"/>
              </a:solidFill>
              <a:latin typeface="Trebuchet MS" panose="020B0603020202020204"/>
              <a:sym typeface="Arial"/>
            </a:endParaRPr>
          </a:p>
        </p:txBody>
      </p:sp>
      <p:sp useBgFill="1">
        <p:nvSpPr>
          <p:cNvPr id="193" name="Rectangle 192">
            <a:extLst>
              <a:ext uri="{FF2B5EF4-FFF2-40B4-BE49-F238E27FC236}">
                <a16:creationId xmlns:a16="http://schemas.microsoft.com/office/drawing/2014/main" id="{6E6FC92A-9EE6-4094-B6A5-6B2E856E4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161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Clr>
                <a:srgbClr val="000000"/>
              </a:buClr>
            </a:pPr>
            <a:endParaRPr lang="en-US" sz="1400" kern="0">
              <a:solidFill>
                <a:prstClr val="white"/>
              </a:solidFill>
              <a:latin typeface="Trebuchet MS" panose="020B0603020202020204"/>
              <a:sym typeface="Arial"/>
            </a:endParaRPr>
          </a:p>
        </p:txBody>
      </p:sp>
      <p:pic>
        <p:nvPicPr>
          <p:cNvPr id="195" name="Picture 194">
            <a:extLst>
              <a:ext uri="{FF2B5EF4-FFF2-40B4-BE49-F238E27FC236}">
                <a16:creationId xmlns:a16="http://schemas.microsoft.com/office/drawing/2014/main" id="{1DFDE54B-4D5D-45C5-ACBA-0EC70AB55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2" y="857250"/>
            <a:ext cx="9144000" cy="5143500"/>
          </a:xfrm>
          <a:prstGeom prst="rect">
            <a:avLst/>
          </a:prstGeom>
        </p:spPr>
      </p:pic>
      <p:sp>
        <p:nvSpPr>
          <p:cNvPr id="197" name="Rectangle 196">
            <a:extLst>
              <a:ext uri="{FF2B5EF4-FFF2-40B4-BE49-F238E27FC236}">
                <a16:creationId xmlns:a16="http://schemas.microsoft.com/office/drawing/2014/main" id="{C9C1C7B2-91DF-4180-B5DC-47F755FA3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85725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Clr>
                <a:srgbClr val="000000"/>
              </a:buClr>
            </a:pPr>
            <a:endParaRPr lang="en-US" sz="1400" kern="0">
              <a:solidFill>
                <a:prstClr val="white"/>
              </a:solidFill>
              <a:latin typeface="Trebuchet MS" panose="020B0603020202020204"/>
              <a:sym typeface="Arial"/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AD2306A-BF1E-47EC-AB63-8F514A49B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1314450"/>
            <a:ext cx="4809647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914400">
              <a:buClr>
                <a:srgbClr val="000000"/>
              </a:buClr>
            </a:pPr>
            <a:endParaRPr lang="es-MX" sz="1400" kern="0">
              <a:solidFill>
                <a:prstClr val="white"/>
              </a:solidFill>
              <a:latin typeface="Trebuchet MS" panose="020B0603020202020204"/>
              <a:sym typeface="Arial"/>
            </a:endParaRPr>
          </a:p>
        </p:txBody>
      </p:sp>
      <p:sp>
        <p:nvSpPr>
          <p:cNvPr id="174" name="Google Shape;174;p4"/>
          <p:cNvSpPr txBox="1">
            <a:spLocks noGrp="1"/>
          </p:cNvSpPr>
          <p:nvPr>
            <p:ph type="title"/>
          </p:nvPr>
        </p:nvSpPr>
        <p:spPr>
          <a:xfrm>
            <a:off x="510240" y="1422172"/>
            <a:ext cx="4188508" cy="810703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ctr" anchorCtr="0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3100"/>
              <a:t>Estilos de Aprendizaje</a:t>
            </a:r>
          </a:p>
        </p:txBody>
      </p:sp>
      <p:pic>
        <p:nvPicPr>
          <p:cNvPr id="201" name="Picture 200">
            <a:extLst>
              <a:ext uri="{FF2B5EF4-FFF2-40B4-BE49-F238E27FC236}">
                <a16:creationId xmlns:a16="http://schemas.microsoft.com/office/drawing/2014/main" id="{075EB3A4-AD20-4F8C-9E02-5BE10C65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34931"/>
            <a:ext cx="4807458" cy="193797"/>
          </a:xfrm>
          <a:prstGeom prst="rect">
            <a:avLst/>
          </a:prstGeom>
        </p:spPr>
      </p:pic>
      <p:sp>
        <p:nvSpPr>
          <p:cNvPr id="175" name="Google Shape;175;p4"/>
          <p:cNvSpPr txBox="1">
            <a:spLocks noGrp="1"/>
          </p:cNvSpPr>
          <p:nvPr>
            <p:ph type="body" idx="1"/>
          </p:nvPr>
        </p:nvSpPr>
        <p:spPr>
          <a:xfrm>
            <a:off x="510241" y="2609905"/>
            <a:ext cx="3828633" cy="2699487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t" anchorCtr="0">
            <a:normAutofit/>
          </a:bodyPr>
          <a:lstStyle/>
          <a:p>
            <a:pPr marL="0" indent="-228600" defTabSz="914400">
              <a:buFont typeface="Arial" panose="020B0604020202020204" pitchFamily="34" charset="0"/>
              <a:buChar char="•"/>
            </a:pPr>
            <a:r>
              <a:rPr lang="en-US" sz="1500" b="1"/>
              <a:t>De Brandler y Grinder</a:t>
            </a:r>
          </a:p>
          <a:p>
            <a:pPr marL="0" indent="-228600" defTabSz="9144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1500" b="1"/>
              <a:t>Visual</a:t>
            </a:r>
          </a:p>
          <a:p>
            <a:pPr marL="0" indent="-228600" defTabSz="914400">
              <a:spcBef>
                <a:spcPts val="1600"/>
              </a:spcBef>
              <a:buFont typeface="Arial" panose="020B0604020202020204" pitchFamily="34" charset="0"/>
              <a:buChar char="•"/>
            </a:pPr>
            <a:endParaRPr lang="en-US" sz="1500" b="1"/>
          </a:p>
          <a:p>
            <a:pPr marL="0" indent="-228600" defTabSz="914400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1500" b="1"/>
              <a:t>Kinestésico</a:t>
            </a:r>
          </a:p>
          <a:p>
            <a:pPr marL="0" indent="-228600" defTabSz="914400">
              <a:spcBef>
                <a:spcPts val="1600"/>
              </a:spcBef>
              <a:buFont typeface="Arial" panose="020B0604020202020204" pitchFamily="34" charset="0"/>
              <a:buChar char="•"/>
            </a:pPr>
            <a:endParaRPr lang="en-US" sz="1500" b="1"/>
          </a:p>
          <a:p>
            <a:pPr marL="0" indent="-228600" defTabSz="91440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1500" b="1">
                <a:hlinkClick r:id="rId7"/>
              </a:rPr>
              <a:t>Auditivo</a:t>
            </a:r>
            <a:endParaRPr lang="en-US" sz="1500" b="1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B2084FB3-CA6F-4707-95B5-16E493612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3707" y="1223883"/>
            <a:ext cx="2015805" cy="263012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Clr>
                <a:srgbClr val="000000"/>
              </a:buClr>
            </a:pPr>
            <a:endParaRPr lang="en-US" sz="1400" kern="0">
              <a:solidFill>
                <a:prstClr val="white"/>
              </a:solidFill>
              <a:latin typeface="Trebuchet MS" panose="020B0603020202020204"/>
              <a:sym typeface="Arial"/>
            </a:endParaRPr>
          </a:p>
        </p:txBody>
      </p:sp>
      <p:pic>
        <p:nvPicPr>
          <p:cNvPr id="176" name="Google Shape;176;p4" descr="amormov.gif"/>
          <p:cNvPicPr preferRelativeResize="0"/>
          <p:nvPr/>
        </p:nvPicPr>
        <p:blipFill rotWithShape="1">
          <a:blip r:embed="rId8"/>
          <a:stretch/>
        </p:blipFill>
        <p:spPr>
          <a:xfrm>
            <a:off x="5096315" y="1869388"/>
            <a:ext cx="1785485" cy="1339113"/>
          </a:xfrm>
          <a:prstGeom prst="rect">
            <a:avLst/>
          </a:prstGeom>
          <a:noFill/>
        </p:spPr>
      </p:pic>
      <p:sp useBgFill="1">
        <p:nvSpPr>
          <p:cNvPr id="205" name="Rectangle 204">
            <a:extLst>
              <a:ext uri="{FF2B5EF4-FFF2-40B4-BE49-F238E27FC236}">
                <a16:creationId xmlns:a16="http://schemas.microsoft.com/office/drawing/2014/main" id="{C272E5F4-6C1A-4AA9-BB88-286E429E5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14926" y="1223883"/>
            <a:ext cx="1665600" cy="18312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Clr>
                <a:srgbClr val="000000"/>
              </a:buClr>
            </a:pPr>
            <a:endParaRPr lang="en-US" sz="1400" kern="0">
              <a:solidFill>
                <a:prstClr val="white"/>
              </a:solidFill>
              <a:latin typeface="Trebuchet MS" panose="020B0603020202020204"/>
              <a:sym typeface="Arial"/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DCC48B24-E171-41E7-87C4-1B9D5AF51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3707" y="3980811"/>
            <a:ext cx="2015805" cy="162293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Clr>
                <a:srgbClr val="000000"/>
              </a:buClr>
            </a:pPr>
            <a:endParaRPr lang="en-US" sz="1400" kern="0">
              <a:solidFill>
                <a:prstClr val="white"/>
              </a:solidFill>
              <a:latin typeface="Trebuchet MS" panose="020B0603020202020204"/>
              <a:sym typeface="Arial"/>
            </a:endParaRPr>
          </a:p>
        </p:txBody>
      </p:sp>
      <p:pic>
        <p:nvPicPr>
          <p:cNvPr id="178" name="Google Shape;178;p4" descr="problemas-auditivos-bebe.jpeg"/>
          <p:cNvPicPr preferRelativeResize="0"/>
          <p:nvPr/>
        </p:nvPicPr>
        <p:blipFill rotWithShape="1">
          <a:blip r:embed="rId9"/>
          <a:stretch/>
        </p:blipFill>
        <p:spPr>
          <a:xfrm>
            <a:off x="5096315" y="4335767"/>
            <a:ext cx="1785485" cy="919524"/>
          </a:xfrm>
          <a:prstGeom prst="rect">
            <a:avLst/>
          </a:prstGeom>
          <a:noFill/>
        </p:spPr>
      </p:pic>
      <p:sp>
        <p:nvSpPr>
          <p:cNvPr id="209" name="Rectangle 208">
            <a:extLst>
              <a:ext uri="{FF2B5EF4-FFF2-40B4-BE49-F238E27FC236}">
                <a16:creationId xmlns:a16="http://schemas.microsoft.com/office/drawing/2014/main" id="{35D3EFB2-9263-444D-8BC4-F4E702903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14926" y="3188997"/>
            <a:ext cx="1665600" cy="24147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buClr>
                <a:srgbClr val="000000"/>
              </a:buClr>
            </a:pPr>
            <a:endParaRPr lang="en-US" sz="1400" kern="0">
              <a:solidFill>
                <a:prstClr val="white"/>
              </a:solidFill>
              <a:latin typeface="Trebuchet MS" panose="020B0603020202020204"/>
              <a:sym typeface="Arial"/>
            </a:endParaRPr>
          </a:p>
        </p:txBody>
      </p:sp>
      <p:pic>
        <p:nvPicPr>
          <p:cNvPr id="177" name="Google Shape;177;p4" descr="visic3b3n-y-aprendizaje.jpg"/>
          <p:cNvPicPr preferRelativeResize="0"/>
          <p:nvPr/>
        </p:nvPicPr>
        <p:blipFill rotWithShape="1">
          <a:blip r:embed="rId10"/>
          <a:stretch/>
        </p:blipFill>
        <p:spPr>
          <a:xfrm>
            <a:off x="7235576" y="3689504"/>
            <a:ext cx="1415524" cy="14249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11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"/>
          <p:cNvSpPr txBox="1">
            <a:spLocks noGrp="1"/>
          </p:cNvSpPr>
          <p:nvPr>
            <p:ph type="ctrTitle"/>
          </p:nvPr>
        </p:nvSpPr>
        <p:spPr>
          <a:xfrm>
            <a:off x="1997075" y="476672"/>
            <a:ext cx="6400800" cy="732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dirty="0"/>
              <a:t>Visuales</a:t>
            </a:r>
            <a:endParaRPr dirty="0"/>
          </a:p>
        </p:txBody>
      </p:sp>
      <p:sp>
        <p:nvSpPr>
          <p:cNvPr id="121" name="Google Shape;121;p12"/>
          <p:cNvSpPr txBox="1">
            <a:spLocks noGrp="1"/>
          </p:cNvSpPr>
          <p:nvPr>
            <p:ph type="subTitle" idx="1"/>
          </p:nvPr>
        </p:nvSpPr>
        <p:spPr>
          <a:xfrm>
            <a:off x="1997075" y="1340768"/>
            <a:ext cx="6400800" cy="4589907"/>
          </a:xfrm>
          <a:prstGeom prst="rect">
            <a:avLst/>
          </a:prstGeom>
          <a:solidFill>
            <a:srgbClr val="A61C00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457200" indent="-381000">
              <a:spcBef>
                <a:spcPts val="0"/>
              </a:spcBef>
              <a:buSzPts val="2400"/>
              <a:buChar char="●"/>
            </a:pPr>
            <a:r>
              <a:rPr lang="en" sz="2400" dirty="0">
                <a:highlight>
                  <a:srgbClr val="000080"/>
                </a:highlight>
              </a:rPr>
              <a:t>El mundo lo ven en imágenes.</a:t>
            </a:r>
            <a:endParaRPr sz="2400" dirty="0">
              <a:highlight>
                <a:srgbClr val="000080"/>
              </a:highlight>
            </a:endParaRPr>
          </a:p>
          <a:p>
            <a:pPr marL="457200" indent="-381000">
              <a:spcBef>
                <a:spcPts val="0"/>
              </a:spcBef>
              <a:buSzPts val="2400"/>
              <a:buChar char="●"/>
            </a:pPr>
            <a:r>
              <a:rPr lang="en" sz="2400" dirty="0">
                <a:highlight>
                  <a:srgbClr val="000080"/>
                </a:highlight>
              </a:rPr>
              <a:t>Plasman las imágenes en palabras.</a:t>
            </a:r>
            <a:endParaRPr sz="2400" dirty="0">
              <a:highlight>
                <a:srgbClr val="000080"/>
              </a:highlight>
            </a:endParaRPr>
          </a:p>
          <a:p>
            <a:pPr marL="457200" indent="-381000">
              <a:spcBef>
                <a:spcPts val="0"/>
              </a:spcBef>
              <a:buSzPts val="2400"/>
              <a:buChar char="●"/>
            </a:pPr>
            <a:r>
              <a:rPr lang="en" sz="2400" dirty="0">
                <a:highlight>
                  <a:srgbClr val="000080"/>
                </a:highlight>
              </a:rPr>
              <a:t>Tienen movimientos rápidos.</a:t>
            </a:r>
            <a:endParaRPr sz="2400" dirty="0">
              <a:highlight>
                <a:srgbClr val="000080"/>
              </a:highlight>
            </a:endParaRPr>
          </a:p>
          <a:p>
            <a:pPr marL="457200" indent="-381000">
              <a:spcBef>
                <a:spcPts val="0"/>
              </a:spcBef>
              <a:buSzPts val="2400"/>
              <a:buChar char="●"/>
            </a:pPr>
            <a:r>
              <a:rPr lang="en" sz="2400" dirty="0">
                <a:highlight>
                  <a:srgbClr val="000080"/>
                </a:highlight>
              </a:rPr>
              <a:t>Siempre explora las cosas.</a:t>
            </a:r>
            <a:endParaRPr sz="2400" dirty="0">
              <a:highlight>
                <a:srgbClr val="000080"/>
              </a:highlight>
            </a:endParaRPr>
          </a:p>
          <a:p>
            <a:pPr marL="457200" indent="-381000">
              <a:spcBef>
                <a:spcPts val="0"/>
              </a:spcBef>
              <a:buSzPts val="2400"/>
              <a:buChar char="●"/>
            </a:pPr>
            <a:r>
              <a:rPr lang="en" sz="2400" dirty="0">
                <a:highlight>
                  <a:srgbClr val="000080"/>
                </a:highlight>
              </a:rPr>
              <a:t>Es organizado, limpio, ordenado, controlador.</a:t>
            </a:r>
            <a:endParaRPr sz="2400" dirty="0">
              <a:highlight>
                <a:srgbClr val="000080"/>
              </a:highlight>
            </a:endParaRPr>
          </a:p>
          <a:p>
            <a:pPr marL="457200" indent="-381000">
              <a:spcBef>
                <a:spcPts val="0"/>
              </a:spcBef>
              <a:buSzPts val="2400"/>
              <a:buChar char="●"/>
            </a:pPr>
            <a:r>
              <a:rPr lang="en" sz="2400" dirty="0">
                <a:highlight>
                  <a:srgbClr val="000080"/>
                </a:highlight>
              </a:rPr>
              <a:t>Mueve los ojos hacia arriba y hacia abajo.</a:t>
            </a:r>
            <a:endParaRPr sz="2400" dirty="0">
              <a:highlight>
                <a:srgbClr val="000080"/>
              </a:highlight>
            </a:endParaRPr>
          </a:p>
          <a:p>
            <a:pPr marL="457200" indent="-381000">
              <a:spcBef>
                <a:spcPts val="0"/>
              </a:spcBef>
              <a:buSzPts val="2400"/>
              <a:buChar char="●"/>
            </a:pPr>
            <a:r>
              <a:rPr lang="en" sz="2400" dirty="0">
                <a:highlight>
                  <a:srgbClr val="000080"/>
                </a:highlight>
              </a:rPr>
              <a:t>Respira rápidamente y siempre está bien vestido</a:t>
            </a:r>
            <a:r>
              <a:rPr lang="en" sz="2400" dirty="0"/>
              <a:t>.</a:t>
            </a: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 txBox="1">
            <a:spLocks noGrp="1"/>
          </p:cNvSpPr>
          <p:nvPr>
            <p:ph type="ctrTitle"/>
          </p:nvPr>
        </p:nvSpPr>
        <p:spPr>
          <a:xfrm>
            <a:off x="1997075" y="548680"/>
            <a:ext cx="6400800" cy="864096"/>
          </a:xfrm>
          <a:prstGeom prst="rect">
            <a:avLst/>
          </a:prstGeom>
          <a:solidFill>
            <a:srgbClr val="E06666"/>
          </a:solidFill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Kinestésico</a:t>
            </a:r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ubTitle" idx="1"/>
          </p:nvPr>
        </p:nvSpPr>
        <p:spPr>
          <a:xfrm>
            <a:off x="971600" y="1916832"/>
            <a:ext cx="7520675" cy="4023768"/>
          </a:xfrm>
          <a:prstGeom prst="rect">
            <a:avLst/>
          </a:prstGeom>
          <a:solidFill>
            <a:srgbClr val="F3F3F3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b="1" dirty="0">
                <a:solidFill>
                  <a:srgbClr val="000000"/>
                </a:solidFill>
              </a:rPr>
              <a:t>Puro Corazón</a:t>
            </a:r>
            <a:endParaRPr b="1" dirty="0"/>
          </a:p>
        </p:txBody>
      </p:sp>
      <p:sp>
        <p:nvSpPr>
          <p:cNvPr id="128" name="Google Shape;128;p13"/>
          <p:cNvSpPr/>
          <p:nvPr/>
        </p:nvSpPr>
        <p:spPr>
          <a:xfrm>
            <a:off x="2599350" y="1628800"/>
            <a:ext cx="6117000" cy="4483525"/>
          </a:xfrm>
          <a:prstGeom prst="heart">
            <a:avLst/>
          </a:prstGeom>
          <a:solidFill>
            <a:srgbClr val="00B050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  <a:p>
            <a:r>
              <a:rPr lang="en" dirty="0"/>
              <a:t> </a:t>
            </a:r>
            <a:r>
              <a:rPr lang="en" b="1" dirty="0"/>
              <a:t>Expresa sus sentimientos espontáneamente.</a:t>
            </a:r>
            <a:endParaRPr b="1" dirty="0"/>
          </a:p>
          <a:p>
            <a:r>
              <a:rPr lang="en" b="1" dirty="0"/>
              <a:t>Llora, se emociona, enoja  y deprime con facilidad.</a:t>
            </a:r>
            <a:endParaRPr b="1" dirty="0"/>
          </a:p>
          <a:p>
            <a:r>
              <a:rPr lang="en" b="1" dirty="0"/>
              <a:t>Actúa llevado por el impulso.</a:t>
            </a:r>
            <a:endParaRPr b="1" dirty="0"/>
          </a:p>
          <a:p>
            <a:r>
              <a:rPr lang="en" b="1" dirty="0"/>
              <a:t>Su mirada es hacia abajo, respiración profunda, voz lenta y grave.  </a:t>
            </a:r>
            <a:endParaRPr b="1" dirty="0"/>
          </a:p>
          <a:p>
            <a:endParaRPr b="1" dirty="0"/>
          </a:p>
          <a:p>
            <a:r>
              <a:rPr lang="en" b="1" dirty="0"/>
              <a:t>              </a:t>
            </a:r>
            <a:endParaRPr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 txBox="1">
            <a:spLocks noGrp="1"/>
          </p:cNvSpPr>
          <p:nvPr>
            <p:ph type="title"/>
          </p:nvPr>
        </p:nvSpPr>
        <p:spPr/>
        <p:txBody>
          <a:bodyPr spcFirstLastPara="1" vert="horz" lIns="91425" tIns="91425" rIns="91425" bIns="91425" rtlCol="0" anchor="b" anchorCtr="0">
            <a:normAutofit/>
          </a:bodyPr>
          <a:lstStyle/>
          <a:p>
            <a:r>
              <a:rPr lang="en"/>
              <a:t>Auditiva</a:t>
            </a:r>
            <a:endParaRPr lang="es-MX"/>
          </a:p>
        </p:txBody>
      </p:sp>
      <p:sp>
        <p:nvSpPr>
          <p:cNvPr id="134" name="Google Shape;134;p14"/>
          <p:cNvSpPr txBox="1">
            <a:spLocks noGrp="1"/>
          </p:cNvSpPr>
          <p:nvPr>
            <p:ph idx="1"/>
          </p:nvPr>
        </p:nvSpPr>
        <p:spPr>
          <a:xfrm>
            <a:off x="4139952" y="764704"/>
            <a:ext cx="3807779" cy="4272125"/>
          </a:xfrm>
        </p:spPr>
        <p:txBody>
          <a:bodyPr spcFirstLastPara="1" vert="horz" lIns="91425" tIns="91425" rIns="91425" bIns="91425" rtlCol="0" anchorCtr="0">
            <a:normAutofit/>
          </a:bodyPr>
          <a:lstStyle/>
          <a:p>
            <a:pPr>
              <a:lnSpc>
                <a:spcPct val="90000"/>
              </a:lnSpc>
              <a:buAutoNum type="arabicPeriod"/>
            </a:pPr>
            <a:r>
              <a:rPr lang="es-MX" sz="2000" dirty="0"/>
              <a:t>Tiene vida interior.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s-MX" sz="2000" dirty="0"/>
              <a:t>Hablan lo que les interesa.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s-MX" sz="2000" dirty="0"/>
              <a:t>Excelente conversador.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s-MX" sz="2000" dirty="0"/>
              <a:t>Capacidad de organizar.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s-MX" sz="2000" dirty="0"/>
              <a:t>Les molesta el ruido.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s-MX" sz="2000" dirty="0"/>
              <a:t>Mira de un lado a otro hacia sus orejas.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s-MX" sz="2000" dirty="0"/>
              <a:t>Estilo conservador y elegante.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1697</TotalTime>
  <Words>2233</Words>
  <Application>Microsoft Office PowerPoint</Application>
  <PresentationFormat>Presentación en pantalla (4:3)</PresentationFormat>
  <Paragraphs>295</Paragraphs>
  <Slides>26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38" baseType="lpstr">
      <vt:lpstr>Abadi</vt:lpstr>
      <vt:lpstr>Aharoni</vt:lpstr>
      <vt:lpstr>Algerian</vt:lpstr>
      <vt:lpstr>Arial</vt:lpstr>
      <vt:lpstr>Arial Black</vt:lpstr>
      <vt:lpstr>Arial Narrow</vt:lpstr>
      <vt:lpstr>Calibri</vt:lpstr>
      <vt:lpstr>Impact</vt:lpstr>
      <vt:lpstr>Symbol</vt:lpstr>
      <vt:lpstr>Trebuchet MS</vt:lpstr>
      <vt:lpstr>Evento principal</vt:lpstr>
      <vt:lpstr>Berlín</vt:lpstr>
      <vt:lpstr>Encuadre semestre 2023-B LITERATURA  I</vt:lpstr>
      <vt:lpstr> Fechas importantes del semestre                         2023B</vt:lpstr>
      <vt:lpstr> Fechas importantes del semestre                         2023B</vt:lpstr>
      <vt:lpstr>Aspectos del Encuadre</vt:lpstr>
      <vt:lpstr>Análisis de expectativas</vt:lpstr>
      <vt:lpstr>Estilos de Aprendizaje</vt:lpstr>
      <vt:lpstr>Visuales</vt:lpstr>
      <vt:lpstr>Kinestésico</vt:lpstr>
      <vt:lpstr>Auditiva</vt:lpstr>
      <vt:lpstr>COMPETENCIAS Y HABILIDADES SOCIOEMOCIONALES</vt:lpstr>
      <vt:lpstr>Evaluación Diagnóstica</vt:lpstr>
      <vt:lpstr>Evaluación Diagnóstica</vt:lpstr>
      <vt:lpstr>Presentación del programa</vt:lpstr>
      <vt:lpstr>Presentación del programa</vt:lpstr>
      <vt:lpstr>Presentación del programa</vt:lpstr>
      <vt:lpstr>Presentación del programa</vt:lpstr>
      <vt:lpstr>Metodología de trabajo y Normas de convivencia</vt:lpstr>
      <vt:lpstr>Metodología de trabajo y Normas de convivencia</vt:lpstr>
      <vt:lpstr>Metodología de trabajo y Normas de convivencia</vt:lpstr>
      <vt:lpstr>          Criterios de Evaluación                      1° Periodo                     LITERATURA I</vt:lpstr>
      <vt:lpstr>       Criterios de Evaluación                  2° Periodo                LITERATURA I</vt:lpstr>
      <vt:lpstr>Criterios de Evaluación 3° Periodo LITERATURA I</vt:lpstr>
      <vt:lpstr>Presentación de PowerPoint</vt:lpstr>
      <vt:lpstr>Presentación de PowerPoint</vt:lpstr>
      <vt:lpstr>Presentación de PowerPoint</vt:lpstr>
      <vt:lpstr>Firma de recibido con fecha y enterado de los padres de familia y alumnos (as).  Estas evidencias se emplearán en la etapa de regularización o        extraordinario, en caso de reprobar la materia.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Encuadre semestre 2020-B Matemáticas I</dc:title>
  <dc:creator>sony</dc:creator>
  <cp:lastModifiedBy>ARACELI MARTINEZ PARADA</cp:lastModifiedBy>
  <cp:revision>68</cp:revision>
  <dcterms:created xsi:type="dcterms:W3CDTF">2020-08-31T23:52:03Z</dcterms:created>
  <dcterms:modified xsi:type="dcterms:W3CDTF">2023-09-18T19:03:29Z</dcterms:modified>
</cp:coreProperties>
</file>