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4.jpg" ContentType="image/jpeg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77" r:id="rId2"/>
    <p:sldId id="256" r:id="rId3"/>
    <p:sldId id="293" r:id="rId4"/>
    <p:sldId id="295" r:id="rId5"/>
    <p:sldId id="296" r:id="rId6"/>
    <p:sldId id="281" r:id="rId7"/>
    <p:sldId id="297" r:id="rId8"/>
    <p:sldId id="260" r:id="rId9"/>
    <p:sldId id="261" r:id="rId10"/>
    <p:sldId id="262" r:id="rId11"/>
    <p:sldId id="286" r:id="rId12"/>
    <p:sldId id="268" r:id="rId13"/>
    <p:sldId id="269" r:id="rId14"/>
    <p:sldId id="263" r:id="rId15"/>
    <p:sldId id="264" r:id="rId16"/>
    <p:sldId id="265" r:id="rId17"/>
    <p:sldId id="266" r:id="rId18"/>
    <p:sldId id="267" r:id="rId19"/>
    <p:sldId id="270" r:id="rId20"/>
    <p:sldId id="271" r:id="rId21"/>
    <p:sldId id="272" r:id="rId22"/>
    <p:sldId id="294" r:id="rId23"/>
    <p:sldId id="274" r:id="rId24"/>
    <p:sldId id="287" r:id="rId25"/>
    <p:sldId id="283" r:id="rId26"/>
    <p:sldId id="284" r:id="rId27"/>
    <p:sldId id="285" r:id="rId28"/>
    <p:sldId id="290" r:id="rId29"/>
  </p:sldIdLst>
  <p:sldSz cx="9144000" cy="5143500" type="screen16x9"/>
  <p:notesSz cx="9144000" cy="51435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qdqua85K9M" TargetMode="External"/><Relationship Id="rId1" Type="http://schemas.openxmlformats.org/officeDocument/2006/relationships/hyperlink" Target="https://www.cobachsonora.edu.mx/cscomunicacion1" TargetMode="Externa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hyperlink" Target="http://www.youtube.com/watch?v=BBSKBq9Uvu0" TargetMode="External"/><Relationship Id="rId16" Type="http://schemas.openxmlformats.org/officeDocument/2006/relationships/image" Target="../media/image39.svg"/><Relationship Id="rId1" Type="http://schemas.openxmlformats.org/officeDocument/2006/relationships/hyperlink" Target="http://academiadelenguajeycomunicacion.weebly.com/" TargetMode="External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Relationship Id="rId14" Type="http://schemas.openxmlformats.org/officeDocument/2006/relationships/image" Target="../media/image37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qdqua85K9M" TargetMode="External"/><Relationship Id="rId1" Type="http://schemas.openxmlformats.org/officeDocument/2006/relationships/hyperlink" Target="https://www.cobachsonora.edu.mx/cscomunicacion1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36.png"/><Relationship Id="rId3" Type="http://schemas.openxmlformats.org/officeDocument/2006/relationships/hyperlink" Target="http://academiadelenguajeycomunicacion.weebly.com/" TargetMode="External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image" Target="../media/image27.svg"/><Relationship Id="rId16" Type="http://schemas.openxmlformats.org/officeDocument/2006/relationships/image" Target="../media/image39.svg"/><Relationship Id="rId1" Type="http://schemas.openxmlformats.org/officeDocument/2006/relationships/image" Target="../media/image26.png"/><Relationship Id="rId6" Type="http://schemas.openxmlformats.org/officeDocument/2006/relationships/hyperlink" Target="http://www.youtube.com/watch?v=BBSKBq9Uvu0" TargetMode="External"/><Relationship Id="rId11" Type="http://schemas.openxmlformats.org/officeDocument/2006/relationships/image" Target="../media/image34.png"/><Relationship Id="rId5" Type="http://schemas.openxmlformats.org/officeDocument/2006/relationships/image" Target="../media/image29.svg"/><Relationship Id="rId15" Type="http://schemas.openxmlformats.org/officeDocument/2006/relationships/image" Target="../media/image38.png"/><Relationship Id="rId10" Type="http://schemas.openxmlformats.org/officeDocument/2006/relationships/image" Target="../media/image33.svg"/><Relationship Id="rId4" Type="http://schemas.openxmlformats.org/officeDocument/2006/relationships/image" Target="../media/image28.png"/><Relationship Id="rId9" Type="http://schemas.openxmlformats.org/officeDocument/2006/relationships/image" Target="../media/image32.png"/><Relationship Id="rId14" Type="http://schemas.openxmlformats.org/officeDocument/2006/relationships/image" Target="../media/image3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A93A7-8076-4C9F-B5B5-F8782350E12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4E79C8-89E1-45A3-9346-4CE9719628CB}">
      <dgm:prSet/>
      <dgm:spPr/>
      <dgm:t>
        <a:bodyPr/>
        <a:lstStyle/>
        <a:p>
          <a:r>
            <a:rPr lang="en-US" b="0" i="0"/>
            <a:t>1.- Dinámica de grupo.</a:t>
          </a:r>
          <a:endParaRPr lang="en-US"/>
        </a:p>
      </dgm:t>
    </dgm:pt>
    <dgm:pt modelId="{C7668C0E-7B89-4766-985A-E64509388692}" type="parTrans" cxnId="{B3521A90-1945-4BD4-AE0F-BF8D5EE10504}">
      <dgm:prSet/>
      <dgm:spPr/>
      <dgm:t>
        <a:bodyPr/>
        <a:lstStyle/>
        <a:p>
          <a:endParaRPr lang="en-US"/>
        </a:p>
      </dgm:t>
    </dgm:pt>
    <dgm:pt modelId="{443354CD-4677-4858-AE45-DEBAB69ECA73}" type="sibTrans" cxnId="{B3521A90-1945-4BD4-AE0F-BF8D5EE10504}">
      <dgm:prSet/>
      <dgm:spPr/>
      <dgm:t>
        <a:bodyPr/>
        <a:lstStyle/>
        <a:p>
          <a:endParaRPr lang="en-US"/>
        </a:p>
      </dgm:t>
    </dgm:pt>
    <dgm:pt modelId="{395D4000-8339-4908-B07E-A2A165110313}">
      <dgm:prSet/>
      <dgm:spPr/>
      <dgm:t>
        <a:bodyPr/>
        <a:lstStyle/>
        <a:p>
          <a:r>
            <a:rPr lang="en-US" b="0" i="0"/>
            <a:t>2.- Análisis de expectativas.  </a:t>
          </a:r>
          <a:endParaRPr lang="en-US"/>
        </a:p>
      </dgm:t>
    </dgm:pt>
    <dgm:pt modelId="{CB90DBB5-A40F-4AB7-A6E2-FDA685F4E5A1}" type="parTrans" cxnId="{5C797073-9BDE-4385-8473-3E6EBB952607}">
      <dgm:prSet/>
      <dgm:spPr/>
      <dgm:t>
        <a:bodyPr/>
        <a:lstStyle/>
        <a:p>
          <a:endParaRPr lang="en-US"/>
        </a:p>
      </dgm:t>
    </dgm:pt>
    <dgm:pt modelId="{B2174BE9-8560-4B13-B83D-EC171B52C67D}" type="sibTrans" cxnId="{5C797073-9BDE-4385-8473-3E6EBB952607}">
      <dgm:prSet/>
      <dgm:spPr/>
      <dgm:t>
        <a:bodyPr/>
        <a:lstStyle/>
        <a:p>
          <a:endParaRPr lang="en-US"/>
        </a:p>
      </dgm:t>
    </dgm:pt>
    <dgm:pt modelId="{DCCC68A5-465F-463F-B008-3D18FCC007BD}">
      <dgm:prSet/>
      <dgm:spPr/>
      <dgm:t>
        <a:bodyPr/>
        <a:lstStyle/>
        <a:p>
          <a:r>
            <a:rPr lang="en-US" b="0" i="0"/>
            <a:t>3.- Examen de estilos de aprendizaje</a:t>
          </a:r>
          <a:endParaRPr lang="en-US"/>
        </a:p>
      </dgm:t>
    </dgm:pt>
    <dgm:pt modelId="{C59569CC-E746-4ECC-8D4D-D5359DEA881E}" type="parTrans" cxnId="{5303A1D7-224A-4806-80F8-52F650081B0A}">
      <dgm:prSet/>
      <dgm:spPr/>
      <dgm:t>
        <a:bodyPr/>
        <a:lstStyle/>
        <a:p>
          <a:endParaRPr lang="en-US"/>
        </a:p>
      </dgm:t>
    </dgm:pt>
    <dgm:pt modelId="{710540BC-257C-4DC4-BE8D-AF4A3AC9D8F3}" type="sibTrans" cxnId="{5303A1D7-224A-4806-80F8-52F650081B0A}">
      <dgm:prSet/>
      <dgm:spPr/>
      <dgm:t>
        <a:bodyPr/>
        <a:lstStyle/>
        <a:p>
          <a:endParaRPr lang="en-US"/>
        </a:p>
      </dgm:t>
    </dgm:pt>
    <dgm:pt modelId="{CDAF0976-F2B5-4B59-95A7-37650D465D78}">
      <dgm:prSet/>
      <dgm:spPr/>
      <dgm:t>
        <a:bodyPr/>
        <a:lstStyle/>
        <a:p>
          <a:r>
            <a:rPr lang="en-US" b="0" i="0"/>
            <a:t>4.- Evaluación diagnóstica</a:t>
          </a:r>
          <a:endParaRPr lang="en-US"/>
        </a:p>
      </dgm:t>
    </dgm:pt>
    <dgm:pt modelId="{67E95F9D-34F3-4BE1-8D1D-596F47A7C55F}" type="parTrans" cxnId="{C3B9CCDD-E1CF-44EA-93C3-35BD6C6D8246}">
      <dgm:prSet/>
      <dgm:spPr/>
      <dgm:t>
        <a:bodyPr/>
        <a:lstStyle/>
        <a:p>
          <a:endParaRPr lang="en-US"/>
        </a:p>
      </dgm:t>
    </dgm:pt>
    <dgm:pt modelId="{F231377C-2108-458E-ACC1-6B933AF4011C}" type="sibTrans" cxnId="{C3B9CCDD-E1CF-44EA-93C3-35BD6C6D8246}">
      <dgm:prSet/>
      <dgm:spPr/>
      <dgm:t>
        <a:bodyPr/>
        <a:lstStyle/>
        <a:p>
          <a:endParaRPr lang="en-US"/>
        </a:p>
      </dgm:t>
    </dgm:pt>
    <dgm:pt modelId="{51312F23-9A41-4CAF-8358-0CF94E765331}">
      <dgm:prSet/>
      <dgm:spPr/>
      <dgm:t>
        <a:bodyPr/>
        <a:lstStyle/>
        <a:p>
          <a:r>
            <a:rPr lang="en-US" b="0" i="0"/>
            <a:t>5.- Presentación del programa.</a:t>
          </a:r>
          <a:endParaRPr lang="en-US"/>
        </a:p>
      </dgm:t>
    </dgm:pt>
    <dgm:pt modelId="{77966EEF-537F-4A2D-8510-53C2BEE6EBAB}" type="parTrans" cxnId="{0621AAAE-3678-4FFE-9A49-1B1B2FCF6CD3}">
      <dgm:prSet/>
      <dgm:spPr/>
      <dgm:t>
        <a:bodyPr/>
        <a:lstStyle/>
        <a:p>
          <a:endParaRPr lang="en-US"/>
        </a:p>
      </dgm:t>
    </dgm:pt>
    <dgm:pt modelId="{E06434E9-C79F-497A-9F2A-0129308A9EBB}" type="sibTrans" cxnId="{0621AAAE-3678-4FFE-9A49-1B1B2FCF6CD3}">
      <dgm:prSet/>
      <dgm:spPr/>
      <dgm:t>
        <a:bodyPr/>
        <a:lstStyle/>
        <a:p>
          <a:endParaRPr lang="en-US"/>
        </a:p>
      </dgm:t>
    </dgm:pt>
    <dgm:pt modelId="{E204E754-9217-43BE-9ED4-C78694B06F73}">
      <dgm:prSet/>
      <dgm:spPr/>
      <dgm:t>
        <a:bodyPr/>
        <a:lstStyle/>
        <a:p>
          <a:r>
            <a:rPr lang="en-US" b="0" i="0"/>
            <a:t>6.- Metodología de trabajo y  normas de convivencia</a:t>
          </a:r>
          <a:endParaRPr lang="en-US"/>
        </a:p>
      </dgm:t>
    </dgm:pt>
    <dgm:pt modelId="{4A74D019-8CB1-41A8-A9EE-4E35D83C8F17}" type="parTrans" cxnId="{AC286DDA-869B-40F5-91F8-5EF73F32991C}">
      <dgm:prSet/>
      <dgm:spPr/>
      <dgm:t>
        <a:bodyPr/>
        <a:lstStyle/>
        <a:p>
          <a:endParaRPr lang="en-US"/>
        </a:p>
      </dgm:t>
    </dgm:pt>
    <dgm:pt modelId="{3E14AB86-B7D5-4777-A41D-7A73C9BDA483}" type="sibTrans" cxnId="{AC286DDA-869B-40F5-91F8-5EF73F32991C}">
      <dgm:prSet/>
      <dgm:spPr/>
      <dgm:t>
        <a:bodyPr/>
        <a:lstStyle/>
        <a:p>
          <a:endParaRPr lang="en-US"/>
        </a:p>
      </dgm:t>
    </dgm:pt>
    <dgm:pt modelId="{708D63F0-0052-46E4-A5F2-244E0B44A892}" type="pres">
      <dgm:prSet presAssocID="{74CA93A7-8076-4C9F-B5B5-F8782350E124}" presName="diagram" presStyleCnt="0">
        <dgm:presLayoutVars>
          <dgm:dir/>
          <dgm:resizeHandles val="exact"/>
        </dgm:presLayoutVars>
      </dgm:prSet>
      <dgm:spPr/>
    </dgm:pt>
    <dgm:pt modelId="{BD36F10D-935A-4FB6-8142-22ABC2556A95}" type="pres">
      <dgm:prSet presAssocID="{884E79C8-89E1-45A3-9346-4CE9719628CB}" presName="node" presStyleLbl="node1" presStyleIdx="0" presStyleCnt="6">
        <dgm:presLayoutVars>
          <dgm:bulletEnabled val="1"/>
        </dgm:presLayoutVars>
      </dgm:prSet>
      <dgm:spPr/>
    </dgm:pt>
    <dgm:pt modelId="{20D848F4-E070-418D-856C-795008998EA6}" type="pres">
      <dgm:prSet presAssocID="{443354CD-4677-4858-AE45-DEBAB69ECA73}" presName="sibTrans" presStyleCnt="0"/>
      <dgm:spPr/>
    </dgm:pt>
    <dgm:pt modelId="{2BCFB087-8667-40AC-83E5-4FA285CB2E35}" type="pres">
      <dgm:prSet presAssocID="{395D4000-8339-4908-B07E-A2A165110313}" presName="node" presStyleLbl="node1" presStyleIdx="1" presStyleCnt="6" custLinFactNeighborX="-546" custLinFactNeighborY="10703">
        <dgm:presLayoutVars>
          <dgm:bulletEnabled val="1"/>
        </dgm:presLayoutVars>
      </dgm:prSet>
      <dgm:spPr/>
    </dgm:pt>
    <dgm:pt modelId="{CD22D661-14FE-4D7B-87BA-58B68ED6AA0D}" type="pres">
      <dgm:prSet presAssocID="{B2174BE9-8560-4B13-B83D-EC171B52C67D}" presName="sibTrans" presStyleCnt="0"/>
      <dgm:spPr/>
    </dgm:pt>
    <dgm:pt modelId="{D233A825-8566-41F8-8C0D-244316F969CB}" type="pres">
      <dgm:prSet presAssocID="{DCCC68A5-465F-463F-B008-3D18FCC007BD}" presName="node" presStyleLbl="node1" presStyleIdx="2" presStyleCnt="6" custLinFactNeighborX="8636" custLinFactNeighborY="3580">
        <dgm:presLayoutVars>
          <dgm:bulletEnabled val="1"/>
        </dgm:presLayoutVars>
      </dgm:prSet>
      <dgm:spPr/>
    </dgm:pt>
    <dgm:pt modelId="{9F7FA97C-29A8-4BC7-8497-855D5B01FA3C}" type="pres">
      <dgm:prSet presAssocID="{710540BC-257C-4DC4-BE8D-AF4A3AC9D8F3}" presName="sibTrans" presStyleCnt="0"/>
      <dgm:spPr/>
    </dgm:pt>
    <dgm:pt modelId="{0189EDDB-2C94-444F-9A7E-9FB4B5D776E9}" type="pres">
      <dgm:prSet presAssocID="{CDAF0976-F2B5-4B59-95A7-37650D465D78}" presName="node" presStyleLbl="node1" presStyleIdx="3" presStyleCnt="6">
        <dgm:presLayoutVars>
          <dgm:bulletEnabled val="1"/>
        </dgm:presLayoutVars>
      </dgm:prSet>
      <dgm:spPr/>
    </dgm:pt>
    <dgm:pt modelId="{5020E985-E4C3-4866-8D11-6B3FD1EC1E06}" type="pres">
      <dgm:prSet presAssocID="{F231377C-2108-458E-ACC1-6B933AF4011C}" presName="sibTrans" presStyleCnt="0"/>
      <dgm:spPr/>
    </dgm:pt>
    <dgm:pt modelId="{5A860F7A-EB20-4558-BABA-178978DC62A6}" type="pres">
      <dgm:prSet presAssocID="{51312F23-9A41-4CAF-8358-0CF94E765331}" presName="node" presStyleLbl="node1" presStyleIdx="4" presStyleCnt="6" custLinFactNeighborX="-546" custLinFactNeighborY="-9401">
        <dgm:presLayoutVars>
          <dgm:bulletEnabled val="1"/>
        </dgm:presLayoutVars>
      </dgm:prSet>
      <dgm:spPr/>
    </dgm:pt>
    <dgm:pt modelId="{2EA0FDCF-8F04-4DD2-B35B-F84FE6ADEB33}" type="pres">
      <dgm:prSet presAssocID="{E06434E9-C79F-497A-9F2A-0129308A9EBB}" presName="sibTrans" presStyleCnt="0"/>
      <dgm:spPr/>
    </dgm:pt>
    <dgm:pt modelId="{D111DC69-D907-4BDE-8F1A-F4525E1F4C22}" type="pres">
      <dgm:prSet presAssocID="{E204E754-9217-43BE-9ED4-C78694B06F73}" presName="node" presStyleLbl="node1" presStyleIdx="5" presStyleCnt="6">
        <dgm:presLayoutVars>
          <dgm:bulletEnabled val="1"/>
        </dgm:presLayoutVars>
      </dgm:prSet>
      <dgm:spPr/>
    </dgm:pt>
  </dgm:ptLst>
  <dgm:cxnLst>
    <dgm:cxn modelId="{1F5DF21A-289A-4242-A766-50C898F8E7B5}" type="presOf" srcId="{E204E754-9217-43BE-9ED4-C78694B06F73}" destId="{D111DC69-D907-4BDE-8F1A-F4525E1F4C22}" srcOrd="0" destOrd="0" presId="urn:microsoft.com/office/officeart/2005/8/layout/default"/>
    <dgm:cxn modelId="{C74D9871-E42D-4F48-806A-6AB5B67B7C2B}" type="presOf" srcId="{74CA93A7-8076-4C9F-B5B5-F8782350E124}" destId="{708D63F0-0052-46E4-A5F2-244E0B44A892}" srcOrd="0" destOrd="0" presId="urn:microsoft.com/office/officeart/2005/8/layout/default"/>
    <dgm:cxn modelId="{5C797073-9BDE-4385-8473-3E6EBB952607}" srcId="{74CA93A7-8076-4C9F-B5B5-F8782350E124}" destId="{395D4000-8339-4908-B07E-A2A165110313}" srcOrd="1" destOrd="0" parTransId="{CB90DBB5-A40F-4AB7-A6E2-FDA685F4E5A1}" sibTransId="{B2174BE9-8560-4B13-B83D-EC171B52C67D}"/>
    <dgm:cxn modelId="{7E2D787D-F680-420E-9445-8864124E504E}" type="presOf" srcId="{884E79C8-89E1-45A3-9346-4CE9719628CB}" destId="{BD36F10D-935A-4FB6-8142-22ABC2556A95}" srcOrd="0" destOrd="0" presId="urn:microsoft.com/office/officeart/2005/8/layout/default"/>
    <dgm:cxn modelId="{B3521A90-1945-4BD4-AE0F-BF8D5EE10504}" srcId="{74CA93A7-8076-4C9F-B5B5-F8782350E124}" destId="{884E79C8-89E1-45A3-9346-4CE9719628CB}" srcOrd="0" destOrd="0" parTransId="{C7668C0E-7B89-4766-985A-E64509388692}" sibTransId="{443354CD-4677-4858-AE45-DEBAB69ECA73}"/>
    <dgm:cxn modelId="{58422A99-0011-4EE8-9891-CB7E6BF62FC9}" type="presOf" srcId="{CDAF0976-F2B5-4B59-95A7-37650D465D78}" destId="{0189EDDB-2C94-444F-9A7E-9FB4B5D776E9}" srcOrd="0" destOrd="0" presId="urn:microsoft.com/office/officeart/2005/8/layout/default"/>
    <dgm:cxn modelId="{2CCCF9A9-866B-4BB5-B493-24C2A154572E}" type="presOf" srcId="{395D4000-8339-4908-B07E-A2A165110313}" destId="{2BCFB087-8667-40AC-83E5-4FA285CB2E35}" srcOrd="0" destOrd="0" presId="urn:microsoft.com/office/officeart/2005/8/layout/default"/>
    <dgm:cxn modelId="{0621AAAE-3678-4FFE-9A49-1B1B2FCF6CD3}" srcId="{74CA93A7-8076-4C9F-B5B5-F8782350E124}" destId="{51312F23-9A41-4CAF-8358-0CF94E765331}" srcOrd="4" destOrd="0" parTransId="{77966EEF-537F-4A2D-8510-53C2BEE6EBAB}" sibTransId="{E06434E9-C79F-497A-9F2A-0129308A9EBB}"/>
    <dgm:cxn modelId="{5303A1D7-224A-4806-80F8-52F650081B0A}" srcId="{74CA93A7-8076-4C9F-B5B5-F8782350E124}" destId="{DCCC68A5-465F-463F-B008-3D18FCC007BD}" srcOrd="2" destOrd="0" parTransId="{C59569CC-E746-4ECC-8D4D-D5359DEA881E}" sibTransId="{710540BC-257C-4DC4-BE8D-AF4A3AC9D8F3}"/>
    <dgm:cxn modelId="{AC286DDA-869B-40F5-91F8-5EF73F32991C}" srcId="{74CA93A7-8076-4C9F-B5B5-F8782350E124}" destId="{E204E754-9217-43BE-9ED4-C78694B06F73}" srcOrd="5" destOrd="0" parTransId="{4A74D019-8CB1-41A8-A9EE-4E35D83C8F17}" sibTransId="{3E14AB86-B7D5-4777-A41D-7A73C9BDA483}"/>
    <dgm:cxn modelId="{94AA70DD-0B0E-4549-A8F7-A13ABE23FC97}" type="presOf" srcId="{DCCC68A5-465F-463F-B008-3D18FCC007BD}" destId="{D233A825-8566-41F8-8C0D-244316F969CB}" srcOrd="0" destOrd="0" presId="urn:microsoft.com/office/officeart/2005/8/layout/default"/>
    <dgm:cxn modelId="{C3B9CCDD-E1CF-44EA-93C3-35BD6C6D8246}" srcId="{74CA93A7-8076-4C9F-B5B5-F8782350E124}" destId="{CDAF0976-F2B5-4B59-95A7-37650D465D78}" srcOrd="3" destOrd="0" parTransId="{67E95F9D-34F3-4BE1-8D1D-596F47A7C55F}" sibTransId="{F231377C-2108-458E-ACC1-6B933AF4011C}"/>
    <dgm:cxn modelId="{65050DFE-A712-4954-873C-65FF09E67789}" type="presOf" srcId="{51312F23-9A41-4CAF-8358-0CF94E765331}" destId="{5A860F7A-EB20-4558-BABA-178978DC62A6}" srcOrd="0" destOrd="0" presId="urn:microsoft.com/office/officeart/2005/8/layout/default"/>
    <dgm:cxn modelId="{737C7E6C-8713-4642-A9D6-54A2DD3D48D6}" type="presParOf" srcId="{708D63F0-0052-46E4-A5F2-244E0B44A892}" destId="{BD36F10D-935A-4FB6-8142-22ABC2556A95}" srcOrd="0" destOrd="0" presId="urn:microsoft.com/office/officeart/2005/8/layout/default"/>
    <dgm:cxn modelId="{AB7CE6F4-B680-4A1E-B5F3-B18A7130FF31}" type="presParOf" srcId="{708D63F0-0052-46E4-A5F2-244E0B44A892}" destId="{20D848F4-E070-418D-856C-795008998EA6}" srcOrd="1" destOrd="0" presId="urn:microsoft.com/office/officeart/2005/8/layout/default"/>
    <dgm:cxn modelId="{F8F1C7C6-211A-4968-A49E-1D5308AB9D5B}" type="presParOf" srcId="{708D63F0-0052-46E4-A5F2-244E0B44A892}" destId="{2BCFB087-8667-40AC-83E5-4FA285CB2E35}" srcOrd="2" destOrd="0" presId="urn:microsoft.com/office/officeart/2005/8/layout/default"/>
    <dgm:cxn modelId="{A33E78B8-DAE7-4F35-98F4-79915E92B7E1}" type="presParOf" srcId="{708D63F0-0052-46E4-A5F2-244E0B44A892}" destId="{CD22D661-14FE-4D7B-87BA-58B68ED6AA0D}" srcOrd="3" destOrd="0" presId="urn:microsoft.com/office/officeart/2005/8/layout/default"/>
    <dgm:cxn modelId="{4BEC8CB2-005F-4B43-A9A4-6340842BB180}" type="presParOf" srcId="{708D63F0-0052-46E4-A5F2-244E0B44A892}" destId="{D233A825-8566-41F8-8C0D-244316F969CB}" srcOrd="4" destOrd="0" presId="urn:microsoft.com/office/officeart/2005/8/layout/default"/>
    <dgm:cxn modelId="{14A08DA4-D493-4B5F-94E6-3D38D469DC3D}" type="presParOf" srcId="{708D63F0-0052-46E4-A5F2-244E0B44A892}" destId="{9F7FA97C-29A8-4BC7-8497-855D5B01FA3C}" srcOrd="5" destOrd="0" presId="urn:microsoft.com/office/officeart/2005/8/layout/default"/>
    <dgm:cxn modelId="{2C0AF533-C6C4-44E8-B49C-800BF19340CD}" type="presParOf" srcId="{708D63F0-0052-46E4-A5F2-244E0B44A892}" destId="{0189EDDB-2C94-444F-9A7E-9FB4B5D776E9}" srcOrd="6" destOrd="0" presId="urn:microsoft.com/office/officeart/2005/8/layout/default"/>
    <dgm:cxn modelId="{75C9E5A7-FD4F-4427-87DE-FBAC497AFB25}" type="presParOf" srcId="{708D63F0-0052-46E4-A5F2-244E0B44A892}" destId="{5020E985-E4C3-4866-8D11-6B3FD1EC1E06}" srcOrd="7" destOrd="0" presId="urn:microsoft.com/office/officeart/2005/8/layout/default"/>
    <dgm:cxn modelId="{8AD975FA-C17C-4404-AACD-1840B3DB1F50}" type="presParOf" srcId="{708D63F0-0052-46E4-A5F2-244E0B44A892}" destId="{5A860F7A-EB20-4558-BABA-178978DC62A6}" srcOrd="8" destOrd="0" presId="urn:microsoft.com/office/officeart/2005/8/layout/default"/>
    <dgm:cxn modelId="{2E6B178F-0D95-4D99-9438-388DC8D406E4}" type="presParOf" srcId="{708D63F0-0052-46E4-A5F2-244E0B44A892}" destId="{2EA0FDCF-8F04-4DD2-B35B-F84FE6ADEB33}" srcOrd="9" destOrd="0" presId="urn:microsoft.com/office/officeart/2005/8/layout/default"/>
    <dgm:cxn modelId="{5BF427A1-0DBD-4A2E-AA75-2D4B19385082}" type="presParOf" srcId="{708D63F0-0052-46E4-A5F2-244E0B44A892}" destId="{D111DC69-D907-4BDE-8F1A-F4525E1F4C2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729A22-1E42-4290-B1E4-7579E3A3F3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9095D20-5F2C-4D19-A599-2FDE436ECDCF}">
      <dgm:prSet/>
      <dgm:spPr/>
      <dgm:t>
        <a:bodyPr/>
        <a:lstStyle/>
        <a:p>
          <a:r>
            <a:rPr lang="es-MX"/>
            <a:t>Colegio de Bachilleres del Estado de Sonora. (2016). </a:t>
          </a:r>
          <a:r>
            <a:rPr lang="es-MX" u="sng"/>
            <a:t>Ciencias de la comunicación I  </a:t>
          </a:r>
          <a:r>
            <a:rPr lang="es-MX" u="sng">
              <a:hlinkClick xmlns:r="http://schemas.openxmlformats.org/officeDocument/2006/relationships" r:id="rId1"/>
            </a:rPr>
            <a:t>https://www.cobachsonora.edu.mx/cscomunicacion1</a:t>
          </a:r>
          <a:endParaRPr lang="en-US"/>
        </a:p>
      </dgm:t>
    </dgm:pt>
    <dgm:pt modelId="{B31B6368-CCA9-47C4-A9C2-390F08D56AD6}" type="parTrans" cxnId="{7F0F0C50-D97D-4E94-93E1-5D56E0C77D12}">
      <dgm:prSet/>
      <dgm:spPr/>
      <dgm:t>
        <a:bodyPr/>
        <a:lstStyle/>
        <a:p>
          <a:endParaRPr lang="en-US"/>
        </a:p>
      </dgm:t>
    </dgm:pt>
    <dgm:pt modelId="{FF58FAED-9193-4603-9DFD-828EA54DC35F}" type="sibTrans" cxnId="{7F0F0C50-D97D-4E94-93E1-5D56E0C77D12}">
      <dgm:prSet/>
      <dgm:spPr/>
      <dgm:t>
        <a:bodyPr/>
        <a:lstStyle/>
        <a:p>
          <a:endParaRPr lang="en-US"/>
        </a:p>
      </dgm:t>
    </dgm:pt>
    <dgm:pt modelId="{B4842FBD-E7DE-4130-A627-2E72B5449D7E}">
      <dgm:prSet/>
      <dgm:spPr/>
      <dgm:t>
        <a:bodyPr/>
        <a:lstStyle/>
        <a:p>
          <a:r>
            <a:rPr lang="es-MX"/>
            <a:t>Y COBACH DE BAJA CALIFORNIA. (2020).</a:t>
          </a:r>
          <a:endParaRPr lang="en-US"/>
        </a:p>
      </dgm:t>
    </dgm:pt>
    <dgm:pt modelId="{131E7BC3-0B83-4BC0-BA5C-CEBE57B11478}" type="parTrans" cxnId="{56E00182-BA69-4A27-9726-FB6F2228843B}">
      <dgm:prSet/>
      <dgm:spPr/>
      <dgm:t>
        <a:bodyPr/>
        <a:lstStyle/>
        <a:p>
          <a:endParaRPr lang="en-US"/>
        </a:p>
      </dgm:t>
    </dgm:pt>
    <dgm:pt modelId="{008ABBC1-3873-4F2B-BDF9-3DD56B845E96}" type="sibTrans" cxnId="{56E00182-BA69-4A27-9726-FB6F2228843B}">
      <dgm:prSet/>
      <dgm:spPr/>
      <dgm:t>
        <a:bodyPr/>
        <a:lstStyle/>
        <a:p>
          <a:endParaRPr lang="en-US"/>
        </a:p>
      </dgm:t>
    </dgm:pt>
    <dgm:pt modelId="{A3D9B07E-EA5A-4A57-81AD-2D5A6A13D790}">
      <dgm:prSet/>
      <dgm:spPr/>
      <dgm:t>
        <a:bodyPr/>
        <a:lstStyle/>
        <a:p>
          <a:r>
            <a:rPr lang="es-MX"/>
            <a:t>De la Torre Zermeño Francisco Javier. (2008). </a:t>
          </a:r>
          <a:r>
            <a:rPr lang="es-MX" u="sng"/>
            <a:t>Ciencias de la comunicación I. Editorial McGraw-Hill</a:t>
          </a:r>
          <a:endParaRPr lang="en-US"/>
        </a:p>
      </dgm:t>
    </dgm:pt>
    <dgm:pt modelId="{21A77670-765E-4741-BA7C-72DD8903A688}" type="parTrans" cxnId="{9CF10A0A-46A2-4C5E-AC8D-09ADF61A9E28}">
      <dgm:prSet/>
      <dgm:spPr/>
      <dgm:t>
        <a:bodyPr/>
        <a:lstStyle/>
        <a:p>
          <a:endParaRPr lang="en-US"/>
        </a:p>
      </dgm:t>
    </dgm:pt>
    <dgm:pt modelId="{21BA32B8-A209-4BF8-B79F-094C567FD3D0}" type="sibTrans" cxnId="{9CF10A0A-46A2-4C5E-AC8D-09ADF61A9E28}">
      <dgm:prSet/>
      <dgm:spPr/>
      <dgm:t>
        <a:bodyPr/>
        <a:lstStyle/>
        <a:p>
          <a:endParaRPr lang="en-US"/>
        </a:p>
      </dgm:t>
    </dgm:pt>
    <dgm:pt modelId="{15BE7377-3D88-432F-AABE-93F6D82C5398}">
      <dgm:prSet/>
      <dgm:spPr/>
      <dgm:t>
        <a:bodyPr/>
        <a:lstStyle/>
        <a:p>
          <a:r>
            <a:rPr lang="es-MX"/>
            <a:t>-Oseguera Mejía. Eva Lydia. (2009).</a:t>
          </a:r>
          <a:r>
            <a:rPr lang="es-MX" u="sng"/>
            <a:t>Taller de Lectura y Redacción</a:t>
          </a:r>
          <a:r>
            <a:rPr lang="es-MX"/>
            <a:t> .Editorial Patria. México.</a:t>
          </a:r>
          <a:endParaRPr lang="en-US"/>
        </a:p>
      </dgm:t>
    </dgm:pt>
    <dgm:pt modelId="{DFA15D0B-7DB7-4364-AB37-328F7AB4091D}" type="parTrans" cxnId="{C476BAE1-9045-4894-9FFF-23D742EE3AEE}">
      <dgm:prSet/>
      <dgm:spPr/>
      <dgm:t>
        <a:bodyPr/>
        <a:lstStyle/>
        <a:p>
          <a:endParaRPr lang="en-US"/>
        </a:p>
      </dgm:t>
    </dgm:pt>
    <dgm:pt modelId="{1257B54F-CD47-48C4-B3EF-4174BF2C0A36}" type="sibTrans" cxnId="{C476BAE1-9045-4894-9FFF-23D742EE3AEE}">
      <dgm:prSet/>
      <dgm:spPr/>
      <dgm:t>
        <a:bodyPr/>
        <a:lstStyle/>
        <a:p>
          <a:endParaRPr lang="en-US"/>
        </a:p>
      </dgm:t>
    </dgm:pt>
    <dgm:pt modelId="{AD5719D8-59F1-48F7-AD0B-A8392A98930B}">
      <dgm:prSet/>
      <dgm:spPr/>
      <dgm:t>
        <a:bodyPr/>
        <a:lstStyle/>
        <a:p>
          <a:r>
            <a:rPr lang="es-MX"/>
            <a:t>-Pimienta Prieto. Julio Herminio. (2008).</a:t>
          </a:r>
          <a:r>
            <a:rPr lang="es-MX" u="sng"/>
            <a:t>Constructivismo. Estrategias para aprender a aprender.</a:t>
          </a:r>
          <a:r>
            <a:rPr lang="es-MX"/>
            <a:t> Pearson educación. Tercera edición. México.</a:t>
          </a:r>
          <a:endParaRPr lang="en-US"/>
        </a:p>
      </dgm:t>
    </dgm:pt>
    <dgm:pt modelId="{756B04C0-F9C5-4A89-B8B9-16DF8262FF8F}" type="parTrans" cxnId="{05C1A7B5-36A7-4671-A6C1-0A39480F01D2}">
      <dgm:prSet/>
      <dgm:spPr/>
      <dgm:t>
        <a:bodyPr/>
        <a:lstStyle/>
        <a:p>
          <a:endParaRPr lang="en-US"/>
        </a:p>
      </dgm:t>
    </dgm:pt>
    <dgm:pt modelId="{0BE15A46-A381-418F-8FEF-1CAF7163C969}" type="sibTrans" cxnId="{05C1A7B5-36A7-4671-A6C1-0A39480F01D2}">
      <dgm:prSet/>
      <dgm:spPr/>
      <dgm:t>
        <a:bodyPr/>
        <a:lstStyle/>
        <a:p>
          <a:endParaRPr lang="en-US"/>
        </a:p>
      </dgm:t>
    </dgm:pt>
    <dgm:pt modelId="{27BA39A7-4B34-4514-AAB4-556AE4947E64}">
      <dgm:prSet/>
      <dgm:spPr/>
      <dgm:t>
        <a:bodyPr/>
        <a:lstStyle/>
        <a:p>
          <a:r>
            <a:rPr lang="es-MX" u="sng">
              <a:hlinkClick xmlns:r="http://schemas.openxmlformats.org/officeDocument/2006/relationships" r:id="rId2"/>
            </a:rPr>
            <a:t>http://www.youtube.com/watch?v=eqdqua85K9M</a:t>
          </a:r>
          <a:r>
            <a:rPr lang="es-MX" u="sng"/>
            <a:t>   Modelos de comunicación</a:t>
          </a:r>
          <a:endParaRPr lang="en-US"/>
        </a:p>
      </dgm:t>
    </dgm:pt>
    <dgm:pt modelId="{A63850A2-CE83-4BBC-8F39-25FB99C40A67}" type="parTrans" cxnId="{DCBF1AD9-ABB3-4618-8A10-4338E7545672}">
      <dgm:prSet/>
      <dgm:spPr/>
      <dgm:t>
        <a:bodyPr/>
        <a:lstStyle/>
        <a:p>
          <a:endParaRPr lang="en-US"/>
        </a:p>
      </dgm:t>
    </dgm:pt>
    <dgm:pt modelId="{E24F3ED1-66E3-4A06-AE58-5A5895085050}" type="sibTrans" cxnId="{DCBF1AD9-ABB3-4618-8A10-4338E7545672}">
      <dgm:prSet/>
      <dgm:spPr/>
      <dgm:t>
        <a:bodyPr/>
        <a:lstStyle/>
        <a:p>
          <a:endParaRPr lang="en-US"/>
        </a:p>
      </dgm:t>
    </dgm:pt>
    <dgm:pt modelId="{A027B836-07D2-459F-9059-743DE58277B2}" type="pres">
      <dgm:prSet presAssocID="{D7729A22-1E42-4290-B1E4-7579E3A3F38C}" presName="linear" presStyleCnt="0">
        <dgm:presLayoutVars>
          <dgm:animLvl val="lvl"/>
          <dgm:resizeHandles val="exact"/>
        </dgm:presLayoutVars>
      </dgm:prSet>
      <dgm:spPr/>
    </dgm:pt>
    <dgm:pt modelId="{CF96264F-907B-4193-8FA2-84EB9FC1B0BF}" type="pres">
      <dgm:prSet presAssocID="{39095D20-5F2C-4D19-A599-2FDE436ECDC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4C1333F-E297-4B76-8F32-D5BC26119B62}" type="pres">
      <dgm:prSet presAssocID="{FF58FAED-9193-4603-9DFD-828EA54DC35F}" presName="spacer" presStyleCnt="0"/>
      <dgm:spPr/>
    </dgm:pt>
    <dgm:pt modelId="{A6BB5255-F9DB-476B-80C1-7B9AD44B673D}" type="pres">
      <dgm:prSet presAssocID="{B4842FBD-E7DE-4130-A627-2E72B5449D7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BC6E208-F2D4-4A41-8B73-AC0B071356F6}" type="pres">
      <dgm:prSet presAssocID="{008ABBC1-3873-4F2B-BDF9-3DD56B845E96}" presName="spacer" presStyleCnt="0"/>
      <dgm:spPr/>
    </dgm:pt>
    <dgm:pt modelId="{4E5E4C1A-40F2-409B-8369-658C26CA482B}" type="pres">
      <dgm:prSet presAssocID="{A3D9B07E-EA5A-4A57-81AD-2D5A6A13D79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C4DD0A9-1EFE-4481-90DA-BB350BAD0A0D}" type="pres">
      <dgm:prSet presAssocID="{21BA32B8-A209-4BF8-B79F-094C567FD3D0}" presName="spacer" presStyleCnt="0"/>
      <dgm:spPr/>
    </dgm:pt>
    <dgm:pt modelId="{B8877F73-9255-4C74-AA06-69D7CDCC79B9}" type="pres">
      <dgm:prSet presAssocID="{15BE7377-3D88-432F-AABE-93F6D82C539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2B58EAD-3853-46D5-AF5D-C28F3A47B320}" type="pres">
      <dgm:prSet presAssocID="{1257B54F-CD47-48C4-B3EF-4174BF2C0A36}" presName="spacer" presStyleCnt="0"/>
      <dgm:spPr/>
    </dgm:pt>
    <dgm:pt modelId="{564BE280-CA19-4F2B-816B-709511B8DF1B}" type="pres">
      <dgm:prSet presAssocID="{AD5719D8-59F1-48F7-AD0B-A8392A98930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1C06D35-0208-4033-A5BE-69A76AE0B007}" type="pres">
      <dgm:prSet presAssocID="{0BE15A46-A381-418F-8FEF-1CAF7163C969}" presName="spacer" presStyleCnt="0"/>
      <dgm:spPr/>
    </dgm:pt>
    <dgm:pt modelId="{25758C05-DA63-4CEF-8C2C-5D527BA76B53}" type="pres">
      <dgm:prSet presAssocID="{27BA39A7-4B34-4514-AAB4-556AE4947E6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CF10A0A-46A2-4C5E-AC8D-09ADF61A9E28}" srcId="{D7729A22-1E42-4290-B1E4-7579E3A3F38C}" destId="{A3D9B07E-EA5A-4A57-81AD-2D5A6A13D790}" srcOrd="2" destOrd="0" parTransId="{21A77670-765E-4741-BA7C-72DD8903A688}" sibTransId="{21BA32B8-A209-4BF8-B79F-094C567FD3D0}"/>
    <dgm:cxn modelId="{74253130-40A0-4D3C-81D1-47CBFD029430}" type="presOf" srcId="{A3D9B07E-EA5A-4A57-81AD-2D5A6A13D790}" destId="{4E5E4C1A-40F2-409B-8369-658C26CA482B}" srcOrd="0" destOrd="0" presId="urn:microsoft.com/office/officeart/2005/8/layout/vList2"/>
    <dgm:cxn modelId="{7F0F0C50-D97D-4E94-93E1-5D56E0C77D12}" srcId="{D7729A22-1E42-4290-B1E4-7579E3A3F38C}" destId="{39095D20-5F2C-4D19-A599-2FDE436ECDCF}" srcOrd="0" destOrd="0" parTransId="{B31B6368-CCA9-47C4-A9C2-390F08D56AD6}" sibTransId="{FF58FAED-9193-4603-9DFD-828EA54DC35F}"/>
    <dgm:cxn modelId="{56E00182-BA69-4A27-9726-FB6F2228843B}" srcId="{D7729A22-1E42-4290-B1E4-7579E3A3F38C}" destId="{B4842FBD-E7DE-4130-A627-2E72B5449D7E}" srcOrd="1" destOrd="0" parTransId="{131E7BC3-0B83-4BC0-BA5C-CEBE57B11478}" sibTransId="{008ABBC1-3873-4F2B-BDF9-3DD56B845E96}"/>
    <dgm:cxn modelId="{CD7BBB82-1294-4FA0-994C-C896DD059DB3}" type="presOf" srcId="{27BA39A7-4B34-4514-AAB4-556AE4947E64}" destId="{25758C05-DA63-4CEF-8C2C-5D527BA76B53}" srcOrd="0" destOrd="0" presId="urn:microsoft.com/office/officeart/2005/8/layout/vList2"/>
    <dgm:cxn modelId="{05C1A7B5-36A7-4671-A6C1-0A39480F01D2}" srcId="{D7729A22-1E42-4290-B1E4-7579E3A3F38C}" destId="{AD5719D8-59F1-48F7-AD0B-A8392A98930B}" srcOrd="4" destOrd="0" parTransId="{756B04C0-F9C5-4A89-B8B9-16DF8262FF8F}" sibTransId="{0BE15A46-A381-418F-8FEF-1CAF7163C969}"/>
    <dgm:cxn modelId="{8D211DBD-877A-43FF-99A4-CEC975CDFAFA}" type="presOf" srcId="{39095D20-5F2C-4D19-A599-2FDE436ECDCF}" destId="{CF96264F-907B-4193-8FA2-84EB9FC1B0BF}" srcOrd="0" destOrd="0" presId="urn:microsoft.com/office/officeart/2005/8/layout/vList2"/>
    <dgm:cxn modelId="{29A31BD2-4CD6-4ECD-8540-91A25E65FB6F}" type="presOf" srcId="{15BE7377-3D88-432F-AABE-93F6D82C5398}" destId="{B8877F73-9255-4C74-AA06-69D7CDCC79B9}" srcOrd="0" destOrd="0" presId="urn:microsoft.com/office/officeart/2005/8/layout/vList2"/>
    <dgm:cxn modelId="{DCBF1AD9-ABB3-4618-8A10-4338E7545672}" srcId="{D7729A22-1E42-4290-B1E4-7579E3A3F38C}" destId="{27BA39A7-4B34-4514-AAB4-556AE4947E64}" srcOrd="5" destOrd="0" parTransId="{A63850A2-CE83-4BBC-8F39-25FB99C40A67}" sibTransId="{E24F3ED1-66E3-4A06-AE58-5A5895085050}"/>
    <dgm:cxn modelId="{69CB5BD9-A5D3-442C-819B-4DF5E782269E}" type="presOf" srcId="{D7729A22-1E42-4290-B1E4-7579E3A3F38C}" destId="{A027B836-07D2-459F-9059-743DE58277B2}" srcOrd="0" destOrd="0" presId="urn:microsoft.com/office/officeart/2005/8/layout/vList2"/>
    <dgm:cxn modelId="{C476BAE1-9045-4894-9FFF-23D742EE3AEE}" srcId="{D7729A22-1E42-4290-B1E4-7579E3A3F38C}" destId="{15BE7377-3D88-432F-AABE-93F6D82C5398}" srcOrd="3" destOrd="0" parTransId="{DFA15D0B-7DB7-4364-AB37-328F7AB4091D}" sibTransId="{1257B54F-CD47-48C4-B3EF-4174BF2C0A36}"/>
    <dgm:cxn modelId="{F7EB6CE7-95C5-4C41-8A8B-B8D78126AF44}" type="presOf" srcId="{AD5719D8-59F1-48F7-AD0B-A8392A98930B}" destId="{564BE280-CA19-4F2B-816B-709511B8DF1B}" srcOrd="0" destOrd="0" presId="urn:microsoft.com/office/officeart/2005/8/layout/vList2"/>
    <dgm:cxn modelId="{69A433F6-B7C1-4AF6-B7C0-5CEECC007F0B}" type="presOf" srcId="{B4842FBD-E7DE-4130-A627-2E72B5449D7E}" destId="{A6BB5255-F9DB-476B-80C1-7B9AD44B673D}" srcOrd="0" destOrd="0" presId="urn:microsoft.com/office/officeart/2005/8/layout/vList2"/>
    <dgm:cxn modelId="{2118F0D3-3801-4133-B082-61F98D88C394}" type="presParOf" srcId="{A027B836-07D2-459F-9059-743DE58277B2}" destId="{CF96264F-907B-4193-8FA2-84EB9FC1B0BF}" srcOrd="0" destOrd="0" presId="urn:microsoft.com/office/officeart/2005/8/layout/vList2"/>
    <dgm:cxn modelId="{E79E4954-750E-4DA2-8A41-38EDEEA7E598}" type="presParOf" srcId="{A027B836-07D2-459F-9059-743DE58277B2}" destId="{04C1333F-E297-4B76-8F32-D5BC26119B62}" srcOrd="1" destOrd="0" presId="urn:microsoft.com/office/officeart/2005/8/layout/vList2"/>
    <dgm:cxn modelId="{62C7CF84-A257-4324-9F3B-89A37DACE9B4}" type="presParOf" srcId="{A027B836-07D2-459F-9059-743DE58277B2}" destId="{A6BB5255-F9DB-476B-80C1-7B9AD44B673D}" srcOrd="2" destOrd="0" presId="urn:microsoft.com/office/officeart/2005/8/layout/vList2"/>
    <dgm:cxn modelId="{AE12BC05-BC5D-4EB7-866D-A1DED1CE79D8}" type="presParOf" srcId="{A027B836-07D2-459F-9059-743DE58277B2}" destId="{ABC6E208-F2D4-4A41-8B73-AC0B071356F6}" srcOrd="3" destOrd="0" presId="urn:microsoft.com/office/officeart/2005/8/layout/vList2"/>
    <dgm:cxn modelId="{6341EF60-2D64-4E5E-9B42-5B5608153C05}" type="presParOf" srcId="{A027B836-07D2-459F-9059-743DE58277B2}" destId="{4E5E4C1A-40F2-409B-8369-658C26CA482B}" srcOrd="4" destOrd="0" presId="urn:microsoft.com/office/officeart/2005/8/layout/vList2"/>
    <dgm:cxn modelId="{DE493A35-8F40-4426-9068-368D5385F685}" type="presParOf" srcId="{A027B836-07D2-459F-9059-743DE58277B2}" destId="{0C4DD0A9-1EFE-4481-90DA-BB350BAD0A0D}" srcOrd="5" destOrd="0" presId="urn:microsoft.com/office/officeart/2005/8/layout/vList2"/>
    <dgm:cxn modelId="{2C7164A5-9405-438E-8CAA-701A5EEFDA2B}" type="presParOf" srcId="{A027B836-07D2-459F-9059-743DE58277B2}" destId="{B8877F73-9255-4C74-AA06-69D7CDCC79B9}" srcOrd="6" destOrd="0" presId="urn:microsoft.com/office/officeart/2005/8/layout/vList2"/>
    <dgm:cxn modelId="{79E5FA90-58B1-4186-BB3E-E9C751CD8B69}" type="presParOf" srcId="{A027B836-07D2-459F-9059-743DE58277B2}" destId="{B2B58EAD-3853-46D5-AF5D-C28F3A47B320}" srcOrd="7" destOrd="0" presId="urn:microsoft.com/office/officeart/2005/8/layout/vList2"/>
    <dgm:cxn modelId="{42913EFA-465E-455E-A68A-046BE08147B4}" type="presParOf" srcId="{A027B836-07D2-459F-9059-743DE58277B2}" destId="{564BE280-CA19-4F2B-816B-709511B8DF1B}" srcOrd="8" destOrd="0" presId="urn:microsoft.com/office/officeart/2005/8/layout/vList2"/>
    <dgm:cxn modelId="{388D8399-8823-4303-BD56-983EB2D03DA4}" type="presParOf" srcId="{A027B836-07D2-459F-9059-743DE58277B2}" destId="{31C06D35-0208-4033-A5BE-69A76AE0B007}" srcOrd="9" destOrd="0" presId="urn:microsoft.com/office/officeart/2005/8/layout/vList2"/>
    <dgm:cxn modelId="{FA175B5D-E324-48AD-A247-E07222BFBA4B}" type="presParOf" srcId="{A027B836-07D2-459F-9059-743DE58277B2}" destId="{25758C05-DA63-4CEF-8C2C-5D527BA76B5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F0A1D9-4CB5-42A1-B0AE-89C5A857A0B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024960A-AED7-45F9-B074-9D53714F2A79}">
      <dgm:prSet/>
      <dgm:spPr/>
      <dgm:t>
        <a:bodyPr/>
        <a:lstStyle/>
        <a:p>
          <a:r>
            <a:rPr lang="es-ES_tradnl" u="sng">
              <a:hlinkClick xmlns:r="http://schemas.openxmlformats.org/officeDocument/2006/relationships" r:id="rId1"/>
            </a:rPr>
            <a:t>http://academiadelenguajeycomunicacion.weebly.com</a:t>
          </a:r>
          <a:endParaRPr lang="en-US"/>
        </a:p>
      </dgm:t>
    </dgm:pt>
    <dgm:pt modelId="{F51FE63B-6AFB-45D7-91AB-3E740DA7935B}" type="parTrans" cxnId="{DA7F79A8-D64C-4A50-843B-4B5A8A9BAFA2}">
      <dgm:prSet/>
      <dgm:spPr/>
      <dgm:t>
        <a:bodyPr/>
        <a:lstStyle/>
        <a:p>
          <a:endParaRPr lang="en-US"/>
        </a:p>
      </dgm:t>
    </dgm:pt>
    <dgm:pt modelId="{2D73CCB4-0E5E-4971-ACA2-6D8F024694B2}" type="sibTrans" cxnId="{DA7F79A8-D64C-4A50-843B-4B5A8A9BAFA2}">
      <dgm:prSet/>
      <dgm:spPr/>
      <dgm:t>
        <a:bodyPr/>
        <a:lstStyle/>
        <a:p>
          <a:endParaRPr lang="en-US"/>
        </a:p>
      </dgm:t>
    </dgm:pt>
    <dgm:pt modelId="{7D3CED6C-6AB5-4DCC-86D5-B59BDF2EBA09}">
      <dgm:prSet/>
      <dgm:spPr/>
      <dgm:t>
        <a:bodyPr/>
        <a:lstStyle/>
        <a:p>
          <a:r>
            <a:rPr lang="es-MX" u="sng">
              <a:hlinkClick xmlns:r="http://schemas.openxmlformats.org/officeDocument/2006/relationships" r:id="rId2"/>
            </a:rPr>
            <a:t>http://www.youtube.com/watch?v=BBSKBq9Uvu0</a:t>
          </a:r>
          <a:r>
            <a:rPr lang="es-MX" u="sng"/>
            <a:t> Abraham Moles.</a:t>
          </a:r>
          <a:endParaRPr lang="en-US"/>
        </a:p>
      </dgm:t>
    </dgm:pt>
    <dgm:pt modelId="{3CEFAEE9-52D2-440A-8CCA-392A2ECE4295}" type="parTrans" cxnId="{100C777E-8744-47AF-BD49-8CB5B960907B}">
      <dgm:prSet/>
      <dgm:spPr/>
      <dgm:t>
        <a:bodyPr/>
        <a:lstStyle/>
        <a:p>
          <a:endParaRPr lang="en-US"/>
        </a:p>
      </dgm:t>
    </dgm:pt>
    <dgm:pt modelId="{6F3E7FDC-121E-46CE-8905-31DA9B97EF7E}" type="sibTrans" cxnId="{100C777E-8744-47AF-BD49-8CB5B960907B}">
      <dgm:prSet/>
      <dgm:spPr/>
      <dgm:t>
        <a:bodyPr/>
        <a:lstStyle/>
        <a:p>
          <a:endParaRPr lang="en-US"/>
        </a:p>
      </dgm:t>
    </dgm:pt>
    <dgm:pt modelId="{A29975A1-95BC-4CC2-8BC6-93528A13045C}">
      <dgm:prSet/>
      <dgm:spPr/>
      <dgm:t>
        <a:bodyPr/>
        <a:lstStyle/>
        <a:p>
          <a:r>
            <a:rPr lang="es-MX"/>
            <a:t>Ejemplo de situaciones comunicativas y discursos</a:t>
          </a:r>
          <a:endParaRPr lang="en-US"/>
        </a:p>
      </dgm:t>
    </dgm:pt>
    <dgm:pt modelId="{24C40784-6FD1-4D66-8B44-CE682163EB9D}" type="parTrans" cxnId="{30BCAAA2-05A4-45C5-AEE0-89B6B798E851}">
      <dgm:prSet/>
      <dgm:spPr/>
      <dgm:t>
        <a:bodyPr/>
        <a:lstStyle/>
        <a:p>
          <a:endParaRPr lang="en-US"/>
        </a:p>
      </dgm:t>
    </dgm:pt>
    <dgm:pt modelId="{6528348C-D505-477F-997E-26B0231A66BF}" type="sibTrans" cxnId="{30BCAAA2-05A4-45C5-AEE0-89B6B798E851}">
      <dgm:prSet/>
      <dgm:spPr/>
      <dgm:t>
        <a:bodyPr/>
        <a:lstStyle/>
        <a:p>
          <a:endParaRPr lang="en-US"/>
        </a:p>
      </dgm:t>
    </dgm:pt>
    <dgm:pt modelId="{AE7C1735-DA6E-49AA-B9AE-8A2124F838C1}">
      <dgm:prSet/>
      <dgm:spPr/>
      <dgm:t>
        <a:bodyPr/>
        <a:lstStyle/>
        <a:p>
          <a:r>
            <a:rPr lang="es-MX"/>
            <a:t>Cuevas G. Salmones. (2019). </a:t>
          </a:r>
          <a:r>
            <a:rPr lang="es-MX" u="sng"/>
            <a:t>Ciencias de la Comunicación I</a:t>
          </a:r>
          <a:r>
            <a:rPr lang="es-MX"/>
            <a:t>. Editorial Nueva Imagen. México</a:t>
          </a:r>
          <a:endParaRPr lang="en-US"/>
        </a:p>
      </dgm:t>
    </dgm:pt>
    <dgm:pt modelId="{AC9A9B08-8D73-48F8-808D-D70E93A8E42F}" type="parTrans" cxnId="{07A5B77B-62A5-447C-966C-98556A191EFD}">
      <dgm:prSet/>
      <dgm:spPr/>
      <dgm:t>
        <a:bodyPr/>
        <a:lstStyle/>
        <a:p>
          <a:endParaRPr lang="en-US"/>
        </a:p>
      </dgm:t>
    </dgm:pt>
    <dgm:pt modelId="{BC0C993E-D13D-4DDE-B893-C1AC75285285}" type="sibTrans" cxnId="{07A5B77B-62A5-447C-966C-98556A191EFD}">
      <dgm:prSet/>
      <dgm:spPr/>
      <dgm:t>
        <a:bodyPr/>
        <a:lstStyle/>
        <a:p>
          <a:endParaRPr lang="en-US"/>
        </a:p>
      </dgm:t>
    </dgm:pt>
    <dgm:pt modelId="{4B200B10-2262-495F-9C58-CE7E6B7872A1}">
      <dgm:prSet/>
      <dgm:spPr/>
      <dgm:t>
        <a:bodyPr/>
        <a:lstStyle/>
        <a:p>
          <a:r>
            <a:rPr lang="es-MX"/>
            <a:t>-Lozano Lucero.  (2009).</a:t>
          </a:r>
          <a:r>
            <a:rPr lang="es-MX" u="sng"/>
            <a:t>Taller de Lectura y Redacción I</a:t>
          </a:r>
          <a:r>
            <a:rPr lang="es-MX"/>
            <a:t> .Nueva Editorial Lucero. México</a:t>
          </a:r>
          <a:endParaRPr lang="en-US"/>
        </a:p>
      </dgm:t>
    </dgm:pt>
    <dgm:pt modelId="{DD0F81D8-A6C8-4023-9D0D-4AA046AC763C}" type="parTrans" cxnId="{69523BD3-5364-4160-84BF-EA560067F7D5}">
      <dgm:prSet/>
      <dgm:spPr/>
      <dgm:t>
        <a:bodyPr/>
        <a:lstStyle/>
        <a:p>
          <a:endParaRPr lang="en-US"/>
        </a:p>
      </dgm:t>
    </dgm:pt>
    <dgm:pt modelId="{33D3D851-9CC5-449C-A52E-4BA6CB7178C5}" type="sibTrans" cxnId="{69523BD3-5364-4160-84BF-EA560067F7D5}">
      <dgm:prSet/>
      <dgm:spPr/>
      <dgm:t>
        <a:bodyPr/>
        <a:lstStyle/>
        <a:p>
          <a:endParaRPr lang="en-US"/>
        </a:p>
      </dgm:t>
    </dgm:pt>
    <dgm:pt modelId="{534FAF6E-15EB-4DC3-A08B-E8DB4970AC3D}">
      <dgm:prSet/>
      <dgm:spPr/>
      <dgm:t>
        <a:bodyPr/>
        <a:lstStyle/>
        <a:p>
          <a:r>
            <a:rPr lang="es-MX" dirty="0"/>
            <a:t>-Oseguera Mejía. Eva Lydia. (2009).</a:t>
          </a:r>
          <a:r>
            <a:rPr lang="es-MX" u="sng" dirty="0"/>
            <a:t>Taller de Lectura y Redacción</a:t>
          </a:r>
          <a:r>
            <a:rPr lang="es-MX" dirty="0"/>
            <a:t> .Editorial Patria. México.</a:t>
          </a:r>
          <a:endParaRPr lang="en-US" dirty="0"/>
        </a:p>
      </dgm:t>
    </dgm:pt>
    <dgm:pt modelId="{D0D73CBD-8AB2-4966-9B47-5B3F0124018E}" type="parTrans" cxnId="{637D433B-62EA-41AC-96F5-157555156ABB}">
      <dgm:prSet/>
      <dgm:spPr/>
      <dgm:t>
        <a:bodyPr/>
        <a:lstStyle/>
        <a:p>
          <a:endParaRPr lang="en-US"/>
        </a:p>
      </dgm:t>
    </dgm:pt>
    <dgm:pt modelId="{1696274A-E66C-4149-9887-B8E79F507A5D}" type="sibTrans" cxnId="{637D433B-62EA-41AC-96F5-157555156ABB}">
      <dgm:prSet/>
      <dgm:spPr/>
      <dgm:t>
        <a:bodyPr/>
        <a:lstStyle/>
        <a:p>
          <a:endParaRPr lang="en-US"/>
        </a:p>
      </dgm:t>
    </dgm:pt>
    <dgm:pt modelId="{55E01A29-1F6B-4CFD-B5EB-4A846723BC16}">
      <dgm:prSet/>
      <dgm:spPr/>
      <dgm:t>
        <a:bodyPr/>
        <a:lstStyle/>
        <a:p>
          <a:r>
            <a:rPr lang="es-MX"/>
            <a:t>-Pimienta Prieto. Julio Herminio. (2008).</a:t>
          </a:r>
          <a:r>
            <a:rPr lang="es-MX" u="sng"/>
            <a:t> Constructivismo. Estrategias para aprender a aprender.</a:t>
          </a:r>
          <a:r>
            <a:rPr lang="es-MX"/>
            <a:t> Pearson educación. Tercera edición. México.</a:t>
          </a:r>
          <a:endParaRPr lang="en-US"/>
        </a:p>
      </dgm:t>
    </dgm:pt>
    <dgm:pt modelId="{DC9B2BF5-A75C-44C9-9034-65748F5727FD}" type="parTrans" cxnId="{E1AB196C-C827-4CDD-A937-64C035A791F0}">
      <dgm:prSet/>
      <dgm:spPr/>
      <dgm:t>
        <a:bodyPr/>
        <a:lstStyle/>
        <a:p>
          <a:endParaRPr lang="en-US"/>
        </a:p>
      </dgm:t>
    </dgm:pt>
    <dgm:pt modelId="{9D496FA4-AE8F-4E8F-AF07-AAD393E96C0F}" type="sibTrans" cxnId="{E1AB196C-C827-4CDD-A937-64C035A791F0}">
      <dgm:prSet/>
      <dgm:spPr/>
      <dgm:t>
        <a:bodyPr/>
        <a:lstStyle/>
        <a:p>
          <a:endParaRPr lang="en-US"/>
        </a:p>
      </dgm:t>
    </dgm:pt>
    <dgm:pt modelId="{B0B6EC9F-DAE6-4EE2-B5DA-5DD6EC62AFC3}" type="pres">
      <dgm:prSet presAssocID="{94F0A1D9-4CB5-42A1-B0AE-89C5A857A0B5}" presName="root" presStyleCnt="0">
        <dgm:presLayoutVars>
          <dgm:dir/>
          <dgm:resizeHandles val="exact"/>
        </dgm:presLayoutVars>
      </dgm:prSet>
      <dgm:spPr/>
    </dgm:pt>
    <dgm:pt modelId="{2764805B-ECD5-497A-A0A8-F0C620710726}" type="pres">
      <dgm:prSet presAssocID="{B024960A-AED7-45F9-B074-9D53714F2A79}" presName="compNode" presStyleCnt="0"/>
      <dgm:spPr/>
    </dgm:pt>
    <dgm:pt modelId="{776E51E8-9263-4BCA-9C2E-B075DCFB1974}" type="pres">
      <dgm:prSet presAssocID="{B024960A-AED7-45F9-B074-9D53714F2A79}" presName="bgRect" presStyleLbl="bgShp" presStyleIdx="0" presStyleCnt="7"/>
      <dgm:spPr/>
    </dgm:pt>
    <dgm:pt modelId="{DE6DACF3-FCFE-4B2C-8C36-CC4F0BF4E740}" type="pres">
      <dgm:prSet presAssocID="{B024960A-AED7-45F9-B074-9D53714F2A79}" presName="iconRect" presStyleLbl="node1" presStyleIdx="0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5641194D-E5BF-4992-AFE6-F55DDD22EDC4}" type="pres">
      <dgm:prSet presAssocID="{B024960A-AED7-45F9-B074-9D53714F2A79}" presName="spaceRect" presStyleCnt="0"/>
      <dgm:spPr/>
    </dgm:pt>
    <dgm:pt modelId="{22DAF515-6E6A-4883-82DA-314511DB1629}" type="pres">
      <dgm:prSet presAssocID="{B024960A-AED7-45F9-B074-9D53714F2A79}" presName="parTx" presStyleLbl="revTx" presStyleIdx="0" presStyleCnt="7">
        <dgm:presLayoutVars>
          <dgm:chMax val="0"/>
          <dgm:chPref val="0"/>
        </dgm:presLayoutVars>
      </dgm:prSet>
      <dgm:spPr/>
    </dgm:pt>
    <dgm:pt modelId="{1D4180F3-B7D9-4A51-8431-A8D0EBA3AB3C}" type="pres">
      <dgm:prSet presAssocID="{2D73CCB4-0E5E-4971-ACA2-6D8F024694B2}" presName="sibTrans" presStyleCnt="0"/>
      <dgm:spPr/>
    </dgm:pt>
    <dgm:pt modelId="{583D689C-DDA1-4208-9389-CD35FEA2A69A}" type="pres">
      <dgm:prSet presAssocID="{7D3CED6C-6AB5-4DCC-86D5-B59BDF2EBA09}" presName="compNode" presStyleCnt="0"/>
      <dgm:spPr/>
    </dgm:pt>
    <dgm:pt modelId="{7DC97392-33F7-4ADE-806D-1D7B6C3F5A9C}" type="pres">
      <dgm:prSet presAssocID="{7D3CED6C-6AB5-4DCC-86D5-B59BDF2EBA09}" presName="bgRect" presStyleLbl="bgShp" presStyleIdx="1" presStyleCnt="7"/>
      <dgm:spPr/>
    </dgm:pt>
    <dgm:pt modelId="{88E4F95B-C221-4E23-9F62-A69AF1AC0FA6}" type="pres">
      <dgm:prSet presAssocID="{7D3CED6C-6AB5-4DCC-86D5-B59BDF2EBA09}" presName="iconRect" presStyleLbl="node1" presStyleIdx="1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Átomo"/>
        </a:ext>
      </dgm:extLst>
    </dgm:pt>
    <dgm:pt modelId="{467A341B-B7BF-4B0D-826E-209B65E8DEE1}" type="pres">
      <dgm:prSet presAssocID="{7D3CED6C-6AB5-4DCC-86D5-B59BDF2EBA09}" presName="spaceRect" presStyleCnt="0"/>
      <dgm:spPr/>
    </dgm:pt>
    <dgm:pt modelId="{7DB304EC-1D70-45C8-A51C-F9C90D05C773}" type="pres">
      <dgm:prSet presAssocID="{7D3CED6C-6AB5-4DCC-86D5-B59BDF2EBA09}" presName="parTx" presStyleLbl="revTx" presStyleIdx="1" presStyleCnt="7">
        <dgm:presLayoutVars>
          <dgm:chMax val="0"/>
          <dgm:chPref val="0"/>
        </dgm:presLayoutVars>
      </dgm:prSet>
      <dgm:spPr/>
    </dgm:pt>
    <dgm:pt modelId="{DBA50DB3-18A2-45F3-954A-DCE855499168}" type="pres">
      <dgm:prSet presAssocID="{6F3E7FDC-121E-46CE-8905-31DA9B97EF7E}" presName="sibTrans" presStyleCnt="0"/>
      <dgm:spPr/>
    </dgm:pt>
    <dgm:pt modelId="{C8C1BBA3-3E7E-4666-97BC-14F8F71645F6}" type="pres">
      <dgm:prSet presAssocID="{A29975A1-95BC-4CC2-8BC6-93528A13045C}" presName="compNode" presStyleCnt="0"/>
      <dgm:spPr/>
    </dgm:pt>
    <dgm:pt modelId="{68E41F23-D11E-4D5E-B482-E507C0CB78A0}" type="pres">
      <dgm:prSet presAssocID="{A29975A1-95BC-4CC2-8BC6-93528A13045C}" presName="bgRect" presStyleLbl="bgShp" presStyleIdx="2" presStyleCnt="7"/>
      <dgm:spPr/>
    </dgm:pt>
    <dgm:pt modelId="{90662FDD-5C3C-4CFC-8592-4BD0A5D46C04}" type="pres">
      <dgm:prSet presAssocID="{A29975A1-95BC-4CC2-8BC6-93528A13045C}" presName="iconRect" presStyleLbl="node1" presStyleIdx="2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fesor"/>
        </a:ext>
      </dgm:extLst>
    </dgm:pt>
    <dgm:pt modelId="{DF179BD0-FDBF-4579-BEE4-2D7B9B7AE1EE}" type="pres">
      <dgm:prSet presAssocID="{A29975A1-95BC-4CC2-8BC6-93528A13045C}" presName="spaceRect" presStyleCnt="0"/>
      <dgm:spPr/>
    </dgm:pt>
    <dgm:pt modelId="{9F964938-4F3A-445F-8909-544155870990}" type="pres">
      <dgm:prSet presAssocID="{A29975A1-95BC-4CC2-8BC6-93528A13045C}" presName="parTx" presStyleLbl="revTx" presStyleIdx="2" presStyleCnt="7">
        <dgm:presLayoutVars>
          <dgm:chMax val="0"/>
          <dgm:chPref val="0"/>
        </dgm:presLayoutVars>
      </dgm:prSet>
      <dgm:spPr/>
    </dgm:pt>
    <dgm:pt modelId="{D1D2D82C-D3D8-4E46-87B1-9DC58FEE3D45}" type="pres">
      <dgm:prSet presAssocID="{6528348C-D505-477F-997E-26B0231A66BF}" presName="sibTrans" presStyleCnt="0"/>
      <dgm:spPr/>
    </dgm:pt>
    <dgm:pt modelId="{739F7F7A-7BA5-4EB0-9172-34B19781F56A}" type="pres">
      <dgm:prSet presAssocID="{AE7C1735-DA6E-49AA-B9AE-8A2124F838C1}" presName="compNode" presStyleCnt="0"/>
      <dgm:spPr/>
    </dgm:pt>
    <dgm:pt modelId="{B0C75441-A715-4CB1-AE93-7F3D78E8903F}" type="pres">
      <dgm:prSet presAssocID="{AE7C1735-DA6E-49AA-B9AE-8A2124F838C1}" presName="bgRect" presStyleLbl="bgShp" presStyleIdx="3" presStyleCnt="7"/>
      <dgm:spPr/>
    </dgm:pt>
    <dgm:pt modelId="{AB66DCE3-69C1-45B1-9365-E9E21F84148E}" type="pres">
      <dgm:prSet presAssocID="{AE7C1735-DA6E-49AA-B9AE-8A2124F838C1}" presName="iconRect" presStyleLbl="node1" presStyleIdx="3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nyon scene"/>
        </a:ext>
      </dgm:extLst>
    </dgm:pt>
    <dgm:pt modelId="{C201AF8C-5059-4D91-96CA-2AC546DA2096}" type="pres">
      <dgm:prSet presAssocID="{AE7C1735-DA6E-49AA-B9AE-8A2124F838C1}" presName="spaceRect" presStyleCnt="0"/>
      <dgm:spPr/>
    </dgm:pt>
    <dgm:pt modelId="{D30DF137-7E89-40DC-B02A-89FD83B04147}" type="pres">
      <dgm:prSet presAssocID="{AE7C1735-DA6E-49AA-B9AE-8A2124F838C1}" presName="parTx" presStyleLbl="revTx" presStyleIdx="3" presStyleCnt="7">
        <dgm:presLayoutVars>
          <dgm:chMax val="0"/>
          <dgm:chPref val="0"/>
        </dgm:presLayoutVars>
      </dgm:prSet>
      <dgm:spPr/>
    </dgm:pt>
    <dgm:pt modelId="{054672DD-72CF-45A5-9C0C-1FB2F7933F04}" type="pres">
      <dgm:prSet presAssocID="{BC0C993E-D13D-4DDE-B893-C1AC75285285}" presName="sibTrans" presStyleCnt="0"/>
      <dgm:spPr/>
    </dgm:pt>
    <dgm:pt modelId="{6440DC51-5E6D-49AA-8080-563C0C4588C9}" type="pres">
      <dgm:prSet presAssocID="{4B200B10-2262-495F-9C58-CE7E6B7872A1}" presName="compNode" presStyleCnt="0"/>
      <dgm:spPr/>
    </dgm:pt>
    <dgm:pt modelId="{C0EE73E1-7312-4AC2-9FB2-757F02E586D4}" type="pres">
      <dgm:prSet presAssocID="{4B200B10-2262-495F-9C58-CE7E6B7872A1}" presName="bgRect" presStyleLbl="bgShp" presStyleIdx="4" presStyleCnt="7"/>
      <dgm:spPr/>
    </dgm:pt>
    <dgm:pt modelId="{A19D5135-2D62-4AC9-9E61-68EFDCBB28AD}" type="pres">
      <dgm:prSet presAssocID="{4B200B10-2262-495F-9C58-CE7E6B7872A1}" presName="iconRect" presStyleLbl="node1" presStyleIdx="4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iódico"/>
        </a:ext>
      </dgm:extLst>
    </dgm:pt>
    <dgm:pt modelId="{07AADD8F-02C5-4E62-9204-FA9FBCC9684A}" type="pres">
      <dgm:prSet presAssocID="{4B200B10-2262-495F-9C58-CE7E6B7872A1}" presName="spaceRect" presStyleCnt="0"/>
      <dgm:spPr/>
    </dgm:pt>
    <dgm:pt modelId="{2E219B4A-CA08-4073-808E-1577663629F5}" type="pres">
      <dgm:prSet presAssocID="{4B200B10-2262-495F-9C58-CE7E6B7872A1}" presName="parTx" presStyleLbl="revTx" presStyleIdx="4" presStyleCnt="7">
        <dgm:presLayoutVars>
          <dgm:chMax val="0"/>
          <dgm:chPref val="0"/>
        </dgm:presLayoutVars>
      </dgm:prSet>
      <dgm:spPr/>
    </dgm:pt>
    <dgm:pt modelId="{2BC5E85F-6B9C-4C12-80C3-A840D07155B0}" type="pres">
      <dgm:prSet presAssocID="{33D3D851-9CC5-449C-A52E-4BA6CB7178C5}" presName="sibTrans" presStyleCnt="0"/>
      <dgm:spPr/>
    </dgm:pt>
    <dgm:pt modelId="{F3919C00-2BF3-4327-8409-B67535FCAD4A}" type="pres">
      <dgm:prSet presAssocID="{534FAF6E-15EB-4DC3-A08B-E8DB4970AC3D}" presName="compNode" presStyleCnt="0"/>
      <dgm:spPr/>
    </dgm:pt>
    <dgm:pt modelId="{CF830DBD-3F46-4AB5-8BD4-3F027DB7E88A}" type="pres">
      <dgm:prSet presAssocID="{534FAF6E-15EB-4DC3-A08B-E8DB4970AC3D}" presName="bgRect" presStyleLbl="bgShp" presStyleIdx="5" presStyleCnt="7"/>
      <dgm:spPr/>
    </dgm:pt>
    <dgm:pt modelId="{50C7C206-5298-43F2-B89E-F27A12199112}" type="pres">
      <dgm:prSet presAssocID="{534FAF6E-15EB-4DC3-A08B-E8DB4970AC3D}" presName="iconRect" presStyleLbl="node1" presStyleIdx="5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7D3AB37D-3297-47C9-8CF6-70397B6398E9}" type="pres">
      <dgm:prSet presAssocID="{534FAF6E-15EB-4DC3-A08B-E8DB4970AC3D}" presName="spaceRect" presStyleCnt="0"/>
      <dgm:spPr/>
    </dgm:pt>
    <dgm:pt modelId="{E292B902-F8D4-49E7-BB7F-43B03CF05A15}" type="pres">
      <dgm:prSet presAssocID="{534FAF6E-15EB-4DC3-A08B-E8DB4970AC3D}" presName="parTx" presStyleLbl="revTx" presStyleIdx="5" presStyleCnt="7">
        <dgm:presLayoutVars>
          <dgm:chMax val="0"/>
          <dgm:chPref val="0"/>
        </dgm:presLayoutVars>
      </dgm:prSet>
      <dgm:spPr/>
    </dgm:pt>
    <dgm:pt modelId="{F3844866-D781-41E3-9C22-41EF17DAC414}" type="pres">
      <dgm:prSet presAssocID="{1696274A-E66C-4149-9887-B8E79F507A5D}" presName="sibTrans" presStyleCnt="0"/>
      <dgm:spPr/>
    </dgm:pt>
    <dgm:pt modelId="{6C981957-CF39-478D-93B1-7BB12712583E}" type="pres">
      <dgm:prSet presAssocID="{55E01A29-1F6B-4CFD-B5EB-4A846723BC16}" presName="compNode" presStyleCnt="0"/>
      <dgm:spPr/>
    </dgm:pt>
    <dgm:pt modelId="{2611DB2C-C429-4B47-A3C2-5DB0299DC76B}" type="pres">
      <dgm:prSet presAssocID="{55E01A29-1F6B-4CFD-B5EB-4A846723BC16}" presName="bgRect" presStyleLbl="bgShp" presStyleIdx="6" presStyleCnt="7"/>
      <dgm:spPr/>
    </dgm:pt>
    <dgm:pt modelId="{9422FC52-FD96-4596-85AB-9363B9E8B7D9}" type="pres">
      <dgm:prSet presAssocID="{55E01A29-1F6B-4CFD-B5EB-4A846723BC16}" presName="iconRect" presStyleLbl="node1" presStyleIdx="6" presStyleCnt="7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uego"/>
        </a:ext>
      </dgm:extLst>
    </dgm:pt>
    <dgm:pt modelId="{797826B1-868E-4DB5-AA2C-A8F8FA66FA26}" type="pres">
      <dgm:prSet presAssocID="{55E01A29-1F6B-4CFD-B5EB-4A846723BC16}" presName="spaceRect" presStyleCnt="0"/>
      <dgm:spPr/>
    </dgm:pt>
    <dgm:pt modelId="{966DF881-2E7B-40C8-ACBA-8470D280E67F}" type="pres">
      <dgm:prSet presAssocID="{55E01A29-1F6B-4CFD-B5EB-4A846723BC16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B6781814-FA12-441A-B7CF-0F713B8AC24B}" type="presOf" srcId="{B024960A-AED7-45F9-B074-9D53714F2A79}" destId="{22DAF515-6E6A-4883-82DA-314511DB1629}" srcOrd="0" destOrd="0" presId="urn:microsoft.com/office/officeart/2018/2/layout/IconVerticalSolidList"/>
    <dgm:cxn modelId="{10C6832F-AEF4-4232-A8CC-291F98F9524D}" type="presOf" srcId="{94F0A1D9-4CB5-42A1-B0AE-89C5A857A0B5}" destId="{B0B6EC9F-DAE6-4EE2-B5DA-5DD6EC62AFC3}" srcOrd="0" destOrd="0" presId="urn:microsoft.com/office/officeart/2018/2/layout/IconVerticalSolidList"/>
    <dgm:cxn modelId="{637D433B-62EA-41AC-96F5-157555156ABB}" srcId="{94F0A1D9-4CB5-42A1-B0AE-89C5A857A0B5}" destId="{534FAF6E-15EB-4DC3-A08B-E8DB4970AC3D}" srcOrd="5" destOrd="0" parTransId="{D0D73CBD-8AB2-4966-9B47-5B3F0124018E}" sibTransId="{1696274A-E66C-4149-9887-B8E79F507A5D}"/>
    <dgm:cxn modelId="{8252B03E-2E22-4877-8AE6-7F7865D7B8AA}" type="presOf" srcId="{55E01A29-1F6B-4CFD-B5EB-4A846723BC16}" destId="{966DF881-2E7B-40C8-ACBA-8470D280E67F}" srcOrd="0" destOrd="0" presId="urn:microsoft.com/office/officeart/2018/2/layout/IconVerticalSolidList"/>
    <dgm:cxn modelId="{C2540A40-6901-48E4-85C1-A64988AB736B}" type="presOf" srcId="{534FAF6E-15EB-4DC3-A08B-E8DB4970AC3D}" destId="{E292B902-F8D4-49E7-BB7F-43B03CF05A15}" srcOrd="0" destOrd="0" presId="urn:microsoft.com/office/officeart/2018/2/layout/IconVerticalSolidList"/>
    <dgm:cxn modelId="{7FF0B15B-F8A4-49EF-B54C-59C5CF3D058C}" type="presOf" srcId="{AE7C1735-DA6E-49AA-B9AE-8A2124F838C1}" destId="{D30DF137-7E89-40DC-B02A-89FD83B04147}" srcOrd="0" destOrd="0" presId="urn:microsoft.com/office/officeart/2018/2/layout/IconVerticalSolidList"/>
    <dgm:cxn modelId="{E1AB196C-C827-4CDD-A937-64C035A791F0}" srcId="{94F0A1D9-4CB5-42A1-B0AE-89C5A857A0B5}" destId="{55E01A29-1F6B-4CFD-B5EB-4A846723BC16}" srcOrd="6" destOrd="0" parTransId="{DC9B2BF5-A75C-44C9-9034-65748F5727FD}" sibTransId="{9D496FA4-AE8F-4E8F-AF07-AAD393E96C0F}"/>
    <dgm:cxn modelId="{07A5B77B-62A5-447C-966C-98556A191EFD}" srcId="{94F0A1D9-4CB5-42A1-B0AE-89C5A857A0B5}" destId="{AE7C1735-DA6E-49AA-B9AE-8A2124F838C1}" srcOrd="3" destOrd="0" parTransId="{AC9A9B08-8D73-48F8-808D-D70E93A8E42F}" sibTransId="{BC0C993E-D13D-4DDE-B893-C1AC75285285}"/>
    <dgm:cxn modelId="{100C777E-8744-47AF-BD49-8CB5B960907B}" srcId="{94F0A1D9-4CB5-42A1-B0AE-89C5A857A0B5}" destId="{7D3CED6C-6AB5-4DCC-86D5-B59BDF2EBA09}" srcOrd="1" destOrd="0" parTransId="{3CEFAEE9-52D2-440A-8CCA-392A2ECE4295}" sibTransId="{6F3E7FDC-121E-46CE-8905-31DA9B97EF7E}"/>
    <dgm:cxn modelId="{64F3B07F-11A2-4C7D-A624-61D20AE4D6B4}" type="presOf" srcId="{A29975A1-95BC-4CC2-8BC6-93528A13045C}" destId="{9F964938-4F3A-445F-8909-544155870990}" srcOrd="0" destOrd="0" presId="urn:microsoft.com/office/officeart/2018/2/layout/IconVerticalSolidList"/>
    <dgm:cxn modelId="{30BCAAA2-05A4-45C5-AEE0-89B6B798E851}" srcId="{94F0A1D9-4CB5-42A1-B0AE-89C5A857A0B5}" destId="{A29975A1-95BC-4CC2-8BC6-93528A13045C}" srcOrd="2" destOrd="0" parTransId="{24C40784-6FD1-4D66-8B44-CE682163EB9D}" sibTransId="{6528348C-D505-477F-997E-26B0231A66BF}"/>
    <dgm:cxn modelId="{DA7F79A8-D64C-4A50-843B-4B5A8A9BAFA2}" srcId="{94F0A1D9-4CB5-42A1-B0AE-89C5A857A0B5}" destId="{B024960A-AED7-45F9-B074-9D53714F2A79}" srcOrd="0" destOrd="0" parTransId="{F51FE63B-6AFB-45D7-91AB-3E740DA7935B}" sibTransId="{2D73CCB4-0E5E-4971-ACA2-6D8F024694B2}"/>
    <dgm:cxn modelId="{CC7A83C2-9FA6-4C92-8DEE-3A2696A9C32C}" type="presOf" srcId="{4B200B10-2262-495F-9C58-CE7E6B7872A1}" destId="{2E219B4A-CA08-4073-808E-1577663629F5}" srcOrd="0" destOrd="0" presId="urn:microsoft.com/office/officeart/2018/2/layout/IconVerticalSolidList"/>
    <dgm:cxn modelId="{A54E9DC8-D6D6-4DA5-AC7F-AE59E07DECB4}" type="presOf" srcId="{7D3CED6C-6AB5-4DCC-86D5-B59BDF2EBA09}" destId="{7DB304EC-1D70-45C8-A51C-F9C90D05C773}" srcOrd="0" destOrd="0" presId="urn:microsoft.com/office/officeart/2018/2/layout/IconVerticalSolidList"/>
    <dgm:cxn modelId="{69523BD3-5364-4160-84BF-EA560067F7D5}" srcId="{94F0A1D9-4CB5-42A1-B0AE-89C5A857A0B5}" destId="{4B200B10-2262-495F-9C58-CE7E6B7872A1}" srcOrd="4" destOrd="0" parTransId="{DD0F81D8-A6C8-4023-9D0D-4AA046AC763C}" sibTransId="{33D3D851-9CC5-449C-A52E-4BA6CB7178C5}"/>
    <dgm:cxn modelId="{2C45CB36-C81A-4CA5-B295-73D9CC89D17E}" type="presParOf" srcId="{B0B6EC9F-DAE6-4EE2-B5DA-5DD6EC62AFC3}" destId="{2764805B-ECD5-497A-A0A8-F0C620710726}" srcOrd="0" destOrd="0" presId="urn:microsoft.com/office/officeart/2018/2/layout/IconVerticalSolidList"/>
    <dgm:cxn modelId="{8360ACB9-7C38-4579-B22F-37736D91C18E}" type="presParOf" srcId="{2764805B-ECD5-497A-A0A8-F0C620710726}" destId="{776E51E8-9263-4BCA-9C2E-B075DCFB1974}" srcOrd="0" destOrd="0" presId="urn:microsoft.com/office/officeart/2018/2/layout/IconVerticalSolidList"/>
    <dgm:cxn modelId="{DC17F8ED-CACA-4ECB-92A8-BA699DCB9427}" type="presParOf" srcId="{2764805B-ECD5-497A-A0A8-F0C620710726}" destId="{DE6DACF3-FCFE-4B2C-8C36-CC4F0BF4E740}" srcOrd="1" destOrd="0" presId="urn:microsoft.com/office/officeart/2018/2/layout/IconVerticalSolidList"/>
    <dgm:cxn modelId="{2F93A6C4-2A95-4036-BC9A-1E9D070653B0}" type="presParOf" srcId="{2764805B-ECD5-497A-A0A8-F0C620710726}" destId="{5641194D-E5BF-4992-AFE6-F55DDD22EDC4}" srcOrd="2" destOrd="0" presId="urn:microsoft.com/office/officeart/2018/2/layout/IconVerticalSolidList"/>
    <dgm:cxn modelId="{056E6E2D-E855-4F5E-B6C8-CE6C2F3CB335}" type="presParOf" srcId="{2764805B-ECD5-497A-A0A8-F0C620710726}" destId="{22DAF515-6E6A-4883-82DA-314511DB1629}" srcOrd="3" destOrd="0" presId="urn:microsoft.com/office/officeart/2018/2/layout/IconVerticalSolidList"/>
    <dgm:cxn modelId="{B4FD5A6C-6BA4-4C9A-ABB9-1164EF72E56E}" type="presParOf" srcId="{B0B6EC9F-DAE6-4EE2-B5DA-5DD6EC62AFC3}" destId="{1D4180F3-B7D9-4A51-8431-A8D0EBA3AB3C}" srcOrd="1" destOrd="0" presId="urn:microsoft.com/office/officeart/2018/2/layout/IconVerticalSolidList"/>
    <dgm:cxn modelId="{506A17E0-CC47-47A4-A730-8ECF046A9E14}" type="presParOf" srcId="{B0B6EC9F-DAE6-4EE2-B5DA-5DD6EC62AFC3}" destId="{583D689C-DDA1-4208-9389-CD35FEA2A69A}" srcOrd="2" destOrd="0" presId="urn:microsoft.com/office/officeart/2018/2/layout/IconVerticalSolidList"/>
    <dgm:cxn modelId="{95D7897F-8A1B-4A52-9D72-6E1C3A09FC6E}" type="presParOf" srcId="{583D689C-DDA1-4208-9389-CD35FEA2A69A}" destId="{7DC97392-33F7-4ADE-806D-1D7B6C3F5A9C}" srcOrd="0" destOrd="0" presId="urn:microsoft.com/office/officeart/2018/2/layout/IconVerticalSolidList"/>
    <dgm:cxn modelId="{817DB587-C5C2-41DF-AF32-FAB9BDF3CBCA}" type="presParOf" srcId="{583D689C-DDA1-4208-9389-CD35FEA2A69A}" destId="{88E4F95B-C221-4E23-9F62-A69AF1AC0FA6}" srcOrd="1" destOrd="0" presId="urn:microsoft.com/office/officeart/2018/2/layout/IconVerticalSolidList"/>
    <dgm:cxn modelId="{AB030612-DD1B-4750-8426-05207349388E}" type="presParOf" srcId="{583D689C-DDA1-4208-9389-CD35FEA2A69A}" destId="{467A341B-B7BF-4B0D-826E-209B65E8DEE1}" srcOrd="2" destOrd="0" presId="urn:microsoft.com/office/officeart/2018/2/layout/IconVerticalSolidList"/>
    <dgm:cxn modelId="{023964E9-E801-4B66-B873-332FF86B8E0E}" type="presParOf" srcId="{583D689C-DDA1-4208-9389-CD35FEA2A69A}" destId="{7DB304EC-1D70-45C8-A51C-F9C90D05C773}" srcOrd="3" destOrd="0" presId="urn:microsoft.com/office/officeart/2018/2/layout/IconVerticalSolidList"/>
    <dgm:cxn modelId="{08B0DC64-91EB-46B4-B9F5-BD2AEF3BF714}" type="presParOf" srcId="{B0B6EC9F-DAE6-4EE2-B5DA-5DD6EC62AFC3}" destId="{DBA50DB3-18A2-45F3-954A-DCE855499168}" srcOrd="3" destOrd="0" presId="urn:microsoft.com/office/officeart/2018/2/layout/IconVerticalSolidList"/>
    <dgm:cxn modelId="{80D5CD90-7A9C-476B-913B-DF15B4DDCA15}" type="presParOf" srcId="{B0B6EC9F-DAE6-4EE2-B5DA-5DD6EC62AFC3}" destId="{C8C1BBA3-3E7E-4666-97BC-14F8F71645F6}" srcOrd="4" destOrd="0" presId="urn:microsoft.com/office/officeart/2018/2/layout/IconVerticalSolidList"/>
    <dgm:cxn modelId="{EADB43ED-3DD0-48F8-B9FC-E2F0C3A45A0B}" type="presParOf" srcId="{C8C1BBA3-3E7E-4666-97BC-14F8F71645F6}" destId="{68E41F23-D11E-4D5E-B482-E507C0CB78A0}" srcOrd="0" destOrd="0" presId="urn:microsoft.com/office/officeart/2018/2/layout/IconVerticalSolidList"/>
    <dgm:cxn modelId="{8E252CDA-B4CC-46AF-BDF7-CB5D6B69832E}" type="presParOf" srcId="{C8C1BBA3-3E7E-4666-97BC-14F8F71645F6}" destId="{90662FDD-5C3C-4CFC-8592-4BD0A5D46C04}" srcOrd="1" destOrd="0" presId="urn:microsoft.com/office/officeart/2018/2/layout/IconVerticalSolidList"/>
    <dgm:cxn modelId="{D24841AC-ECD4-4F54-8874-AE037D383F11}" type="presParOf" srcId="{C8C1BBA3-3E7E-4666-97BC-14F8F71645F6}" destId="{DF179BD0-FDBF-4579-BEE4-2D7B9B7AE1EE}" srcOrd="2" destOrd="0" presId="urn:microsoft.com/office/officeart/2018/2/layout/IconVerticalSolidList"/>
    <dgm:cxn modelId="{185D68F9-3AEC-4121-9BBB-BACC9215B4E1}" type="presParOf" srcId="{C8C1BBA3-3E7E-4666-97BC-14F8F71645F6}" destId="{9F964938-4F3A-445F-8909-544155870990}" srcOrd="3" destOrd="0" presId="urn:microsoft.com/office/officeart/2018/2/layout/IconVerticalSolidList"/>
    <dgm:cxn modelId="{58D437E3-019A-4CB9-99C1-A951132D2C4F}" type="presParOf" srcId="{B0B6EC9F-DAE6-4EE2-B5DA-5DD6EC62AFC3}" destId="{D1D2D82C-D3D8-4E46-87B1-9DC58FEE3D45}" srcOrd="5" destOrd="0" presId="urn:microsoft.com/office/officeart/2018/2/layout/IconVerticalSolidList"/>
    <dgm:cxn modelId="{769E1DFF-6990-4EE5-BC96-BD7B3F095BCA}" type="presParOf" srcId="{B0B6EC9F-DAE6-4EE2-B5DA-5DD6EC62AFC3}" destId="{739F7F7A-7BA5-4EB0-9172-34B19781F56A}" srcOrd="6" destOrd="0" presId="urn:microsoft.com/office/officeart/2018/2/layout/IconVerticalSolidList"/>
    <dgm:cxn modelId="{D1B37F8D-92ED-4FC5-9ABF-154759007D2B}" type="presParOf" srcId="{739F7F7A-7BA5-4EB0-9172-34B19781F56A}" destId="{B0C75441-A715-4CB1-AE93-7F3D78E8903F}" srcOrd="0" destOrd="0" presId="urn:microsoft.com/office/officeart/2018/2/layout/IconVerticalSolidList"/>
    <dgm:cxn modelId="{E3F83338-8A3C-49F7-9AC5-576758F68CDD}" type="presParOf" srcId="{739F7F7A-7BA5-4EB0-9172-34B19781F56A}" destId="{AB66DCE3-69C1-45B1-9365-E9E21F84148E}" srcOrd="1" destOrd="0" presId="urn:microsoft.com/office/officeart/2018/2/layout/IconVerticalSolidList"/>
    <dgm:cxn modelId="{BEC47A36-7038-4731-A654-4FA3B41CFF0A}" type="presParOf" srcId="{739F7F7A-7BA5-4EB0-9172-34B19781F56A}" destId="{C201AF8C-5059-4D91-96CA-2AC546DA2096}" srcOrd="2" destOrd="0" presId="urn:microsoft.com/office/officeart/2018/2/layout/IconVerticalSolidList"/>
    <dgm:cxn modelId="{048565AC-BC2E-4D21-8B46-A832B3AEA795}" type="presParOf" srcId="{739F7F7A-7BA5-4EB0-9172-34B19781F56A}" destId="{D30DF137-7E89-40DC-B02A-89FD83B04147}" srcOrd="3" destOrd="0" presId="urn:microsoft.com/office/officeart/2018/2/layout/IconVerticalSolidList"/>
    <dgm:cxn modelId="{3960A401-589D-4E2E-809C-F36B7890B9C9}" type="presParOf" srcId="{B0B6EC9F-DAE6-4EE2-B5DA-5DD6EC62AFC3}" destId="{054672DD-72CF-45A5-9C0C-1FB2F7933F04}" srcOrd="7" destOrd="0" presId="urn:microsoft.com/office/officeart/2018/2/layout/IconVerticalSolidList"/>
    <dgm:cxn modelId="{65D1B204-2FC4-4F95-9D5E-7954CC90AB29}" type="presParOf" srcId="{B0B6EC9F-DAE6-4EE2-B5DA-5DD6EC62AFC3}" destId="{6440DC51-5E6D-49AA-8080-563C0C4588C9}" srcOrd="8" destOrd="0" presId="urn:microsoft.com/office/officeart/2018/2/layout/IconVerticalSolidList"/>
    <dgm:cxn modelId="{69C2B567-3F5B-4509-AB4F-6EB3B30F9970}" type="presParOf" srcId="{6440DC51-5E6D-49AA-8080-563C0C4588C9}" destId="{C0EE73E1-7312-4AC2-9FB2-757F02E586D4}" srcOrd="0" destOrd="0" presId="urn:microsoft.com/office/officeart/2018/2/layout/IconVerticalSolidList"/>
    <dgm:cxn modelId="{12705958-909B-43A7-AD3F-1A49D190846C}" type="presParOf" srcId="{6440DC51-5E6D-49AA-8080-563C0C4588C9}" destId="{A19D5135-2D62-4AC9-9E61-68EFDCBB28AD}" srcOrd="1" destOrd="0" presId="urn:microsoft.com/office/officeart/2018/2/layout/IconVerticalSolidList"/>
    <dgm:cxn modelId="{42FDC944-CDB0-490C-BED5-574CD2289F39}" type="presParOf" srcId="{6440DC51-5E6D-49AA-8080-563C0C4588C9}" destId="{07AADD8F-02C5-4E62-9204-FA9FBCC9684A}" srcOrd="2" destOrd="0" presId="urn:microsoft.com/office/officeart/2018/2/layout/IconVerticalSolidList"/>
    <dgm:cxn modelId="{A0E9D185-BA94-48CC-A6AD-35EC3709FCD4}" type="presParOf" srcId="{6440DC51-5E6D-49AA-8080-563C0C4588C9}" destId="{2E219B4A-CA08-4073-808E-1577663629F5}" srcOrd="3" destOrd="0" presId="urn:microsoft.com/office/officeart/2018/2/layout/IconVerticalSolidList"/>
    <dgm:cxn modelId="{3FC703F0-8683-4634-A2FF-097E3962FA54}" type="presParOf" srcId="{B0B6EC9F-DAE6-4EE2-B5DA-5DD6EC62AFC3}" destId="{2BC5E85F-6B9C-4C12-80C3-A840D07155B0}" srcOrd="9" destOrd="0" presId="urn:microsoft.com/office/officeart/2018/2/layout/IconVerticalSolidList"/>
    <dgm:cxn modelId="{56B42649-7526-4A03-AABE-1538E898271E}" type="presParOf" srcId="{B0B6EC9F-DAE6-4EE2-B5DA-5DD6EC62AFC3}" destId="{F3919C00-2BF3-4327-8409-B67535FCAD4A}" srcOrd="10" destOrd="0" presId="urn:microsoft.com/office/officeart/2018/2/layout/IconVerticalSolidList"/>
    <dgm:cxn modelId="{9EECBBCD-6BC4-4351-B629-05C4CAE69DBC}" type="presParOf" srcId="{F3919C00-2BF3-4327-8409-B67535FCAD4A}" destId="{CF830DBD-3F46-4AB5-8BD4-3F027DB7E88A}" srcOrd="0" destOrd="0" presId="urn:microsoft.com/office/officeart/2018/2/layout/IconVerticalSolidList"/>
    <dgm:cxn modelId="{20959034-0DAB-4C90-88E4-4FD30C8C8990}" type="presParOf" srcId="{F3919C00-2BF3-4327-8409-B67535FCAD4A}" destId="{50C7C206-5298-43F2-B89E-F27A12199112}" srcOrd="1" destOrd="0" presId="urn:microsoft.com/office/officeart/2018/2/layout/IconVerticalSolidList"/>
    <dgm:cxn modelId="{ED34043B-FE9E-47F1-95E8-081E1927B326}" type="presParOf" srcId="{F3919C00-2BF3-4327-8409-B67535FCAD4A}" destId="{7D3AB37D-3297-47C9-8CF6-70397B6398E9}" srcOrd="2" destOrd="0" presId="urn:microsoft.com/office/officeart/2018/2/layout/IconVerticalSolidList"/>
    <dgm:cxn modelId="{A6D53721-9289-4D47-9123-E15053D15D34}" type="presParOf" srcId="{F3919C00-2BF3-4327-8409-B67535FCAD4A}" destId="{E292B902-F8D4-49E7-BB7F-43B03CF05A15}" srcOrd="3" destOrd="0" presId="urn:microsoft.com/office/officeart/2018/2/layout/IconVerticalSolidList"/>
    <dgm:cxn modelId="{F2076481-9ACF-4BBE-B894-27D028AE6941}" type="presParOf" srcId="{B0B6EC9F-DAE6-4EE2-B5DA-5DD6EC62AFC3}" destId="{F3844866-D781-41E3-9C22-41EF17DAC414}" srcOrd="11" destOrd="0" presId="urn:microsoft.com/office/officeart/2018/2/layout/IconVerticalSolidList"/>
    <dgm:cxn modelId="{0A1F6629-CFA0-4F0F-8504-2A0D388A13FD}" type="presParOf" srcId="{B0B6EC9F-DAE6-4EE2-B5DA-5DD6EC62AFC3}" destId="{6C981957-CF39-478D-93B1-7BB12712583E}" srcOrd="12" destOrd="0" presId="urn:microsoft.com/office/officeart/2018/2/layout/IconVerticalSolidList"/>
    <dgm:cxn modelId="{1A8C29BE-AB09-411C-86EA-C6F6CF9F3E9B}" type="presParOf" srcId="{6C981957-CF39-478D-93B1-7BB12712583E}" destId="{2611DB2C-C429-4B47-A3C2-5DB0299DC76B}" srcOrd="0" destOrd="0" presId="urn:microsoft.com/office/officeart/2018/2/layout/IconVerticalSolidList"/>
    <dgm:cxn modelId="{DE89D11E-4DBA-45C9-8982-0202D6B3DF02}" type="presParOf" srcId="{6C981957-CF39-478D-93B1-7BB12712583E}" destId="{9422FC52-FD96-4596-85AB-9363B9E8B7D9}" srcOrd="1" destOrd="0" presId="urn:microsoft.com/office/officeart/2018/2/layout/IconVerticalSolidList"/>
    <dgm:cxn modelId="{049F1E40-1BF0-4796-BA48-E8A4F3408AF6}" type="presParOf" srcId="{6C981957-CF39-478D-93B1-7BB12712583E}" destId="{797826B1-868E-4DB5-AA2C-A8F8FA66FA26}" srcOrd="2" destOrd="0" presId="urn:microsoft.com/office/officeart/2018/2/layout/IconVerticalSolidList"/>
    <dgm:cxn modelId="{9DFD382E-B02E-42D4-B1B8-D6EA632FBF30}" type="presParOf" srcId="{6C981957-CF39-478D-93B1-7BB12712583E}" destId="{966DF881-2E7B-40C8-ACBA-8470D280E6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6F10D-935A-4FB6-8142-22ABC2556A95}">
      <dsp:nvSpPr>
        <dsp:cNvPr id="0" name=""/>
        <dsp:cNvSpPr/>
      </dsp:nvSpPr>
      <dsp:spPr>
        <a:xfrm>
          <a:off x="0" y="318356"/>
          <a:ext cx="2071687" cy="1243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1.- Dinámica de grupo.</a:t>
          </a:r>
          <a:endParaRPr lang="en-US" sz="1900" kern="1200"/>
        </a:p>
      </dsp:txBody>
      <dsp:txXfrm>
        <a:off x="0" y="318356"/>
        <a:ext cx="2071687" cy="1243012"/>
      </dsp:txXfrm>
    </dsp:sp>
    <dsp:sp modelId="{2BCFB087-8667-40AC-83E5-4FA285CB2E35}">
      <dsp:nvSpPr>
        <dsp:cNvPr id="0" name=""/>
        <dsp:cNvSpPr/>
      </dsp:nvSpPr>
      <dsp:spPr>
        <a:xfrm>
          <a:off x="2267544" y="451395"/>
          <a:ext cx="2071687" cy="1243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2.- Análisis de expectativas.  </a:t>
          </a:r>
          <a:endParaRPr lang="en-US" sz="1900" kern="1200"/>
        </a:p>
      </dsp:txBody>
      <dsp:txXfrm>
        <a:off x="2267544" y="451395"/>
        <a:ext cx="2071687" cy="1243012"/>
      </dsp:txXfrm>
    </dsp:sp>
    <dsp:sp modelId="{D233A825-8566-41F8-8C0D-244316F969CB}">
      <dsp:nvSpPr>
        <dsp:cNvPr id="0" name=""/>
        <dsp:cNvSpPr/>
      </dsp:nvSpPr>
      <dsp:spPr>
        <a:xfrm>
          <a:off x="4557712" y="362855"/>
          <a:ext cx="2071687" cy="1243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3.- Examen de estilos de aprendizaje</a:t>
          </a:r>
          <a:endParaRPr lang="en-US" sz="1900" kern="1200"/>
        </a:p>
      </dsp:txBody>
      <dsp:txXfrm>
        <a:off x="4557712" y="362855"/>
        <a:ext cx="2071687" cy="1243012"/>
      </dsp:txXfrm>
    </dsp:sp>
    <dsp:sp modelId="{0189EDDB-2C94-444F-9A7E-9FB4B5D776E9}">
      <dsp:nvSpPr>
        <dsp:cNvPr id="0" name=""/>
        <dsp:cNvSpPr/>
      </dsp:nvSpPr>
      <dsp:spPr>
        <a:xfrm>
          <a:off x="0" y="1768537"/>
          <a:ext cx="2071687" cy="1243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4.- Evaluación diagnóstica</a:t>
          </a:r>
          <a:endParaRPr lang="en-US" sz="1900" kern="1200"/>
        </a:p>
      </dsp:txBody>
      <dsp:txXfrm>
        <a:off x="0" y="1768537"/>
        <a:ext cx="2071687" cy="1243012"/>
      </dsp:txXfrm>
    </dsp:sp>
    <dsp:sp modelId="{5A860F7A-EB20-4558-BABA-178978DC62A6}">
      <dsp:nvSpPr>
        <dsp:cNvPr id="0" name=""/>
        <dsp:cNvSpPr/>
      </dsp:nvSpPr>
      <dsp:spPr>
        <a:xfrm>
          <a:off x="2267544" y="1651681"/>
          <a:ext cx="2071687" cy="1243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5.- Presentación del programa.</a:t>
          </a:r>
          <a:endParaRPr lang="en-US" sz="1900" kern="1200"/>
        </a:p>
      </dsp:txBody>
      <dsp:txXfrm>
        <a:off x="2267544" y="1651681"/>
        <a:ext cx="2071687" cy="1243012"/>
      </dsp:txXfrm>
    </dsp:sp>
    <dsp:sp modelId="{D111DC69-D907-4BDE-8F1A-F4525E1F4C22}">
      <dsp:nvSpPr>
        <dsp:cNvPr id="0" name=""/>
        <dsp:cNvSpPr/>
      </dsp:nvSpPr>
      <dsp:spPr>
        <a:xfrm>
          <a:off x="4557712" y="1768537"/>
          <a:ext cx="2071687" cy="1243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/>
            <a:t>6.- Metodología de trabajo y  normas de convivencia</a:t>
          </a:r>
          <a:endParaRPr lang="en-US" sz="1900" kern="1200"/>
        </a:p>
      </dsp:txBody>
      <dsp:txXfrm>
        <a:off x="4557712" y="1768537"/>
        <a:ext cx="2071687" cy="1243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6264F-907B-4193-8FA2-84EB9FC1B0BF}">
      <dsp:nvSpPr>
        <dsp:cNvPr id="0" name=""/>
        <dsp:cNvSpPr/>
      </dsp:nvSpPr>
      <dsp:spPr>
        <a:xfrm>
          <a:off x="0" y="431955"/>
          <a:ext cx="397764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/>
            <a:t>Colegio de Bachilleres del Estado de Sonora. (2016). </a:t>
          </a:r>
          <a:r>
            <a:rPr lang="es-MX" sz="1000" u="sng" kern="1200"/>
            <a:t>Ciencias de la comunicación I  </a:t>
          </a:r>
          <a:r>
            <a:rPr lang="es-MX" sz="1000" u="sng" kern="1200">
              <a:hlinkClick xmlns:r="http://schemas.openxmlformats.org/officeDocument/2006/relationships" r:id="rId1"/>
            </a:rPr>
            <a:t>https://www.cobachsonora.edu.mx/cscomunicacion1</a:t>
          </a:r>
          <a:endParaRPr lang="en-US" sz="1000" kern="1200"/>
        </a:p>
      </dsp:txBody>
      <dsp:txXfrm>
        <a:off x="19419" y="451374"/>
        <a:ext cx="3938802" cy="358962"/>
      </dsp:txXfrm>
    </dsp:sp>
    <dsp:sp modelId="{A6BB5255-F9DB-476B-80C1-7B9AD44B673D}">
      <dsp:nvSpPr>
        <dsp:cNvPr id="0" name=""/>
        <dsp:cNvSpPr/>
      </dsp:nvSpPr>
      <dsp:spPr>
        <a:xfrm>
          <a:off x="0" y="858555"/>
          <a:ext cx="397764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/>
            <a:t>Y COBACH DE BAJA CALIFORNIA. (2020).</a:t>
          </a:r>
          <a:endParaRPr lang="en-US" sz="1000" kern="1200"/>
        </a:p>
      </dsp:txBody>
      <dsp:txXfrm>
        <a:off x="19419" y="877974"/>
        <a:ext cx="3938802" cy="358962"/>
      </dsp:txXfrm>
    </dsp:sp>
    <dsp:sp modelId="{4E5E4C1A-40F2-409B-8369-658C26CA482B}">
      <dsp:nvSpPr>
        <dsp:cNvPr id="0" name=""/>
        <dsp:cNvSpPr/>
      </dsp:nvSpPr>
      <dsp:spPr>
        <a:xfrm>
          <a:off x="0" y="1285155"/>
          <a:ext cx="397764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/>
            <a:t>De la Torre Zermeño Francisco Javier. (2008). </a:t>
          </a:r>
          <a:r>
            <a:rPr lang="es-MX" sz="1000" u="sng" kern="1200"/>
            <a:t>Ciencias de la comunicación I. Editorial McGraw-Hill</a:t>
          </a:r>
          <a:endParaRPr lang="en-US" sz="1000" kern="1200"/>
        </a:p>
      </dsp:txBody>
      <dsp:txXfrm>
        <a:off x="19419" y="1304574"/>
        <a:ext cx="3938802" cy="358962"/>
      </dsp:txXfrm>
    </dsp:sp>
    <dsp:sp modelId="{B8877F73-9255-4C74-AA06-69D7CDCC79B9}">
      <dsp:nvSpPr>
        <dsp:cNvPr id="0" name=""/>
        <dsp:cNvSpPr/>
      </dsp:nvSpPr>
      <dsp:spPr>
        <a:xfrm>
          <a:off x="0" y="1711755"/>
          <a:ext cx="397764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/>
            <a:t>-Oseguera Mejía. Eva Lydia. (2009).</a:t>
          </a:r>
          <a:r>
            <a:rPr lang="es-MX" sz="1000" u="sng" kern="1200"/>
            <a:t>Taller de Lectura y Redacción</a:t>
          </a:r>
          <a:r>
            <a:rPr lang="es-MX" sz="1000" kern="1200"/>
            <a:t> .Editorial Patria. México.</a:t>
          </a:r>
          <a:endParaRPr lang="en-US" sz="1000" kern="1200"/>
        </a:p>
      </dsp:txBody>
      <dsp:txXfrm>
        <a:off x="19419" y="1731174"/>
        <a:ext cx="3938802" cy="358962"/>
      </dsp:txXfrm>
    </dsp:sp>
    <dsp:sp modelId="{564BE280-CA19-4F2B-816B-709511B8DF1B}">
      <dsp:nvSpPr>
        <dsp:cNvPr id="0" name=""/>
        <dsp:cNvSpPr/>
      </dsp:nvSpPr>
      <dsp:spPr>
        <a:xfrm>
          <a:off x="0" y="2138355"/>
          <a:ext cx="397764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/>
            <a:t>-Pimienta Prieto. Julio Herminio. (2008).</a:t>
          </a:r>
          <a:r>
            <a:rPr lang="es-MX" sz="1000" u="sng" kern="1200"/>
            <a:t>Constructivismo. Estrategias para aprender a aprender.</a:t>
          </a:r>
          <a:r>
            <a:rPr lang="es-MX" sz="1000" kern="1200"/>
            <a:t> Pearson educación. Tercera edición. México.</a:t>
          </a:r>
          <a:endParaRPr lang="en-US" sz="1000" kern="1200"/>
        </a:p>
      </dsp:txBody>
      <dsp:txXfrm>
        <a:off x="19419" y="2157774"/>
        <a:ext cx="3938802" cy="358962"/>
      </dsp:txXfrm>
    </dsp:sp>
    <dsp:sp modelId="{25758C05-DA63-4CEF-8C2C-5D527BA76B53}">
      <dsp:nvSpPr>
        <dsp:cNvPr id="0" name=""/>
        <dsp:cNvSpPr/>
      </dsp:nvSpPr>
      <dsp:spPr>
        <a:xfrm>
          <a:off x="0" y="2564955"/>
          <a:ext cx="3977640" cy="397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u="sng" kern="1200">
              <a:hlinkClick xmlns:r="http://schemas.openxmlformats.org/officeDocument/2006/relationships" r:id="rId2"/>
            </a:rPr>
            <a:t>http://www.youtube.com/watch?v=eqdqua85K9M</a:t>
          </a:r>
          <a:r>
            <a:rPr lang="es-MX" sz="1000" u="sng" kern="1200"/>
            <a:t>   Modelos de comunicación</a:t>
          </a:r>
          <a:endParaRPr lang="en-US" sz="1000" kern="1200"/>
        </a:p>
      </dsp:txBody>
      <dsp:txXfrm>
        <a:off x="19419" y="2584374"/>
        <a:ext cx="3938802" cy="358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E51E8-9263-4BCA-9C2E-B075DCFB1974}">
      <dsp:nvSpPr>
        <dsp:cNvPr id="0" name=""/>
        <dsp:cNvSpPr/>
      </dsp:nvSpPr>
      <dsp:spPr>
        <a:xfrm>
          <a:off x="0" y="3794"/>
          <a:ext cx="3977640" cy="3767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DACF3-FCFE-4B2C-8C36-CC4F0BF4E740}">
      <dsp:nvSpPr>
        <dsp:cNvPr id="0" name=""/>
        <dsp:cNvSpPr/>
      </dsp:nvSpPr>
      <dsp:spPr>
        <a:xfrm>
          <a:off x="113956" y="88555"/>
          <a:ext cx="207395" cy="2071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AF515-6E6A-4883-82DA-314511DB1629}">
      <dsp:nvSpPr>
        <dsp:cNvPr id="0" name=""/>
        <dsp:cNvSpPr/>
      </dsp:nvSpPr>
      <dsp:spPr>
        <a:xfrm>
          <a:off x="435307" y="3794"/>
          <a:ext cx="3171873" cy="400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400" tIns="42400" rIns="42400" bIns="424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u="sng" kern="1200">
              <a:hlinkClick xmlns:r="http://schemas.openxmlformats.org/officeDocument/2006/relationships" r:id="rId3"/>
            </a:rPr>
            <a:t>http://academiadelenguajeycomunicacion.weebly.com</a:t>
          </a:r>
          <a:endParaRPr lang="en-US" sz="1400" kern="1200"/>
        </a:p>
      </dsp:txBody>
      <dsp:txXfrm>
        <a:off x="435307" y="3794"/>
        <a:ext cx="3171873" cy="400627"/>
      </dsp:txXfrm>
    </dsp:sp>
    <dsp:sp modelId="{7DC97392-33F7-4ADE-806D-1D7B6C3F5A9C}">
      <dsp:nvSpPr>
        <dsp:cNvPr id="0" name=""/>
        <dsp:cNvSpPr/>
      </dsp:nvSpPr>
      <dsp:spPr>
        <a:xfrm>
          <a:off x="0" y="501543"/>
          <a:ext cx="3977640" cy="3767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4F95B-C221-4E23-9F62-A69AF1AC0FA6}">
      <dsp:nvSpPr>
        <dsp:cNvPr id="0" name=""/>
        <dsp:cNvSpPr/>
      </dsp:nvSpPr>
      <dsp:spPr>
        <a:xfrm>
          <a:off x="113956" y="586304"/>
          <a:ext cx="207395" cy="20719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304EC-1D70-45C8-A51C-F9C90D05C773}">
      <dsp:nvSpPr>
        <dsp:cNvPr id="0" name=""/>
        <dsp:cNvSpPr/>
      </dsp:nvSpPr>
      <dsp:spPr>
        <a:xfrm>
          <a:off x="435307" y="501543"/>
          <a:ext cx="3171873" cy="400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400" tIns="42400" rIns="42400" bIns="424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u="sng" kern="1200">
              <a:hlinkClick xmlns:r="http://schemas.openxmlformats.org/officeDocument/2006/relationships" r:id="rId6"/>
            </a:rPr>
            <a:t>http://www.youtube.com/watch?v=BBSKBq9Uvu0</a:t>
          </a:r>
          <a:r>
            <a:rPr lang="es-MX" sz="1400" u="sng" kern="1200"/>
            <a:t> Abraham Moles.</a:t>
          </a:r>
          <a:endParaRPr lang="en-US" sz="1400" kern="1200"/>
        </a:p>
      </dsp:txBody>
      <dsp:txXfrm>
        <a:off x="435307" y="501543"/>
        <a:ext cx="3171873" cy="400627"/>
      </dsp:txXfrm>
    </dsp:sp>
    <dsp:sp modelId="{68E41F23-D11E-4D5E-B482-E507C0CB78A0}">
      <dsp:nvSpPr>
        <dsp:cNvPr id="0" name=""/>
        <dsp:cNvSpPr/>
      </dsp:nvSpPr>
      <dsp:spPr>
        <a:xfrm>
          <a:off x="0" y="999292"/>
          <a:ext cx="3977640" cy="3767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62FDD-5C3C-4CFC-8592-4BD0A5D46C04}">
      <dsp:nvSpPr>
        <dsp:cNvPr id="0" name=""/>
        <dsp:cNvSpPr/>
      </dsp:nvSpPr>
      <dsp:spPr>
        <a:xfrm>
          <a:off x="113956" y="1084053"/>
          <a:ext cx="207395" cy="2071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964938-4F3A-445F-8909-544155870990}">
      <dsp:nvSpPr>
        <dsp:cNvPr id="0" name=""/>
        <dsp:cNvSpPr/>
      </dsp:nvSpPr>
      <dsp:spPr>
        <a:xfrm>
          <a:off x="435307" y="999292"/>
          <a:ext cx="3171873" cy="400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400" tIns="42400" rIns="42400" bIns="424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/>
            <a:t>Ejemplo de situaciones comunicativas y discursos</a:t>
          </a:r>
          <a:endParaRPr lang="en-US" sz="1400" kern="1200"/>
        </a:p>
      </dsp:txBody>
      <dsp:txXfrm>
        <a:off x="435307" y="999292"/>
        <a:ext cx="3171873" cy="400627"/>
      </dsp:txXfrm>
    </dsp:sp>
    <dsp:sp modelId="{B0C75441-A715-4CB1-AE93-7F3D78E8903F}">
      <dsp:nvSpPr>
        <dsp:cNvPr id="0" name=""/>
        <dsp:cNvSpPr/>
      </dsp:nvSpPr>
      <dsp:spPr>
        <a:xfrm>
          <a:off x="0" y="1497041"/>
          <a:ext cx="3977640" cy="3767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66DCE3-69C1-45B1-9365-E9E21F84148E}">
      <dsp:nvSpPr>
        <dsp:cNvPr id="0" name=""/>
        <dsp:cNvSpPr/>
      </dsp:nvSpPr>
      <dsp:spPr>
        <a:xfrm>
          <a:off x="113956" y="1581802"/>
          <a:ext cx="207395" cy="20719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0DF137-7E89-40DC-B02A-89FD83B04147}">
      <dsp:nvSpPr>
        <dsp:cNvPr id="0" name=""/>
        <dsp:cNvSpPr/>
      </dsp:nvSpPr>
      <dsp:spPr>
        <a:xfrm>
          <a:off x="435307" y="1497041"/>
          <a:ext cx="3171873" cy="400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400" tIns="42400" rIns="42400" bIns="424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/>
            <a:t>Cuevas G. Salmones. (2019). </a:t>
          </a:r>
          <a:r>
            <a:rPr lang="es-MX" sz="1400" u="sng" kern="1200"/>
            <a:t>Ciencias de la Comunicación I</a:t>
          </a:r>
          <a:r>
            <a:rPr lang="es-MX" sz="1400" kern="1200"/>
            <a:t>. Editorial Nueva Imagen. México</a:t>
          </a:r>
          <a:endParaRPr lang="en-US" sz="1400" kern="1200"/>
        </a:p>
      </dsp:txBody>
      <dsp:txXfrm>
        <a:off x="435307" y="1497041"/>
        <a:ext cx="3171873" cy="400627"/>
      </dsp:txXfrm>
    </dsp:sp>
    <dsp:sp modelId="{C0EE73E1-7312-4AC2-9FB2-757F02E586D4}">
      <dsp:nvSpPr>
        <dsp:cNvPr id="0" name=""/>
        <dsp:cNvSpPr/>
      </dsp:nvSpPr>
      <dsp:spPr>
        <a:xfrm>
          <a:off x="0" y="1994790"/>
          <a:ext cx="3977640" cy="3767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9D5135-2D62-4AC9-9E61-68EFDCBB28AD}">
      <dsp:nvSpPr>
        <dsp:cNvPr id="0" name=""/>
        <dsp:cNvSpPr/>
      </dsp:nvSpPr>
      <dsp:spPr>
        <a:xfrm>
          <a:off x="113956" y="2079551"/>
          <a:ext cx="207395" cy="20719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19B4A-CA08-4073-808E-1577663629F5}">
      <dsp:nvSpPr>
        <dsp:cNvPr id="0" name=""/>
        <dsp:cNvSpPr/>
      </dsp:nvSpPr>
      <dsp:spPr>
        <a:xfrm>
          <a:off x="435307" y="1994790"/>
          <a:ext cx="3171873" cy="400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400" tIns="42400" rIns="42400" bIns="424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/>
            <a:t>-Lozano Lucero.  (2009).</a:t>
          </a:r>
          <a:r>
            <a:rPr lang="es-MX" sz="1400" u="sng" kern="1200"/>
            <a:t>Taller de Lectura y Redacción I</a:t>
          </a:r>
          <a:r>
            <a:rPr lang="es-MX" sz="1400" kern="1200"/>
            <a:t> .Nueva Editorial Lucero. México</a:t>
          </a:r>
          <a:endParaRPr lang="en-US" sz="1400" kern="1200"/>
        </a:p>
      </dsp:txBody>
      <dsp:txXfrm>
        <a:off x="435307" y="1994790"/>
        <a:ext cx="3171873" cy="400627"/>
      </dsp:txXfrm>
    </dsp:sp>
    <dsp:sp modelId="{CF830DBD-3F46-4AB5-8BD4-3F027DB7E88A}">
      <dsp:nvSpPr>
        <dsp:cNvPr id="0" name=""/>
        <dsp:cNvSpPr/>
      </dsp:nvSpPr>
      <dsp:spPr>
        <a:xfrm>
          <a:off x="0" y="2492539"/>
          <a:ext cx="3977640" cy="3767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7C206-5298-43F2-B89E-F27A12199112}">
      <dsp:nvSpPr>
        <dsp:cNvPr id="0" name=""/>
        <dsp:cNvSpPr/>
      </dsp:nvSpPr>
      <dsp:spPr>
        <a:xfrm>
          <a:off x="113956" y="2577299"/>
          <a:ext cx="207395" cy="207193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92B902-F8D4-49E7-BB7F-43B03CF05A15}">
      <dsp:nvSpPr>
        <dsp:cNvPr id="0" name=""/>
        <dsp:cNvSpPr/>
      </dsp:nvSpPr>
      <dsp:spPr>
        <a:xfrm>
          <a:off x="435307" y="2492539"/>
          <a:ext cx="3171873" cy="400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400" tIns="42400" rIns="42400" bIns="424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-Oseguera Mejía. Eva Lydia. (2009).</a:t>
          </a:r>
          <a:r>
            <a:rPr lang="es-MX" sz="1400" u="sng" kern="1200" dirty="0"/>
            <a:t>Taller de Lectura y Redacción</a:t>
          </a:r>
          <a:r>
            <a:rPr lang="es-MX" sz="1400" kern="1200" dirty="0"/>
            <a:t> .Editorial Patria. México.</a:t>
          </a:r>
          <a:endParaRPr lang="en-US" sz="1400" kern="1200" dirty="0"/>
        </a:p>
      </dsp:txBody>
      <dsp:txXfrm>
        <a:off x="435307" y="2492539"/>
        <a:ext cx="3171873" cy="400627"/>
      </dsp:txXfrm>
    </dsp:sp>
    <dsp:sp modelId="{2611DB2C-C429-4B47-A3C2-5DB0299DC76B}">
      <dsp:nvSpPr>
        <dsp:cNvPr id="0" name=""/>
        <dsp:cNvSpPr/>
      </dsp:nvSpPr>
      <dsp:spPr>
        <a:xfrm>
          <a:off x="0" y="2990288"/>
          <a:ext cx="3977640" cy="37671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2FC52-FD96-4596-85AB-9363B9E8B7D9}">
      <dsp:nvSpPr>
        <dsp:cNvPr id="0" name=""/>
        <dsp:cNvSpPr/>
      </dsp:nvSpPr>
      <dsp:spPr>
        <a:xfrm>
          <a:off x="113956" y="3075048"/>
          <a:ext cx="207395" cy="207193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DF881-2E7B-40C8-ACBA-8470D280E67F}">
      <dsp:nvSpPr>
        <dsp:cNvPr id="0" name=""/>
        <dsp:cNvSpPr/>
      </dsp:nvSpPr>
      <dsp:spPr>
        <a:xfrm>
          <a:off x="435307" y="2990288"/>
          <a:ext cx="3171873" cy="400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400" tIns="42400" rIns="42400" bIns="424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/>
            <a:t>-Pimienta Prieto. Julio Herminio. (2008).</a:t>
          </a:r>
          <a:r>
            <a:rPr lang="es-MX" sz="1400" u="sng" kern="1200"/>
            <a:t> Constructivismo. Estrategias para aprender a aprender.</a:t>
          </a:r>
          <a:r>
            <a:rPr lang="es-MX" sz="1400" kern="1200"/>
            <a:t> Pearson educación. Tercera edición. México.</a:t>
          </a:r>
          <a:endParaRPr lang="en-US" sz="1400" kern="1200"/>
        </a:p>
      </dsp:txBody>
      <dsp:txXfrm>
        <a:off x="435307" y="2990288"/>
        <a:ext cx="3171873" cy="400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A12C4-98C5-4B6A-B6E1-308D67942EAB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85C7C-E9CE-413D-8D44-3A6897D233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53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9b85eb17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9b85eb17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audio" Target="../media/audio1.wav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audio" Target="../media/audio1.wav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81" cy="51434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174" y="4533890"/>
            <a:ext cx="634998" cy="609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74" y="3924292"/>
            <a:ext cx="634998" cy="6095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397857" y="2017"/>
            <a:ext cx="746123" cy="6102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397857" y="612223"/>
            <a:ext cx="746123" cy="6071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174" y="1307302"/>
            <a:ext cx="1466847" cy="12215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174" y="0"/>
            <a:ext cx="634998" cy="12191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174" y="2614594"/>
            <a:ext cx="2303457" cy="122159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174" y="3924292"/>
            <a:ext cx="3135318" cy="121919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7415185" y="0"/>
            <a:ext cx="1728796" cy="12224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6458787" y="268249"/>
            <a:ext cx="2175120" cy="173274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70099" y="1342123"/>
            <a:ext cx="5003801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15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FE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81" cy="51434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174" y="4533890"/>
            <a:ext cx="634998" cy="6095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74" y="3924292"/>
            <a:ext cx="634998" cy="6095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397857" y="2017"/>
            <a:ext cx="746123" cy="6102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397857" y="612223"/>
            <a:ext cx="746123" cy="6071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FE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10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FE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375468"/>
            <a:ext cx="5648623" cy="747897"/>
          </a:xfrm>
        </p:spPr>
        <p:txBody>
          <a:bodyPr bIns="9144"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050" b="0" i="0" u="none" strike="noStrike" kern="1200" cap="all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83455"/>
            <a:ext cx="2103120" cy="276999"/>
          </a:xfrm>
        </p:spPr>
        <p:txBody>
          <a:bodyPr/>
          <a:lstStyle/>
          <a:p>
            <a:fld id="{3836C139-6D16-4747-BFF6-56F4ADC50CD9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8960" y="4783455"/>
            <a:ext cx="2926080" cy="276999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83680" y="4783455"/>
            <a:ext cx="2103120" cy="276999"/>
          </a:xfrm>
        </p:spPr>
        <p:txBody>
          <a:bodyPr/>
          <a:lstStyle/>
          <a:p>
            <a:fld id="{5DA45D8E-C1FE-4084-911A-58D0F136C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2257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9534" y="53836"/>
            <a:ext cx="5502909" cy="110799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050" b="0" kern="1200" cap="all" spc="3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136191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050" b="0" kern="1200" cap="all" spc="3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136191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83455"/>
            <a:ext cx="2103120" cy="276999"/>
          </a:xfrm>
        </p:spPr>
        <p:txBody>
          <a:bodyPr/>
          <a:lstStyle/>
          <a:p>
            <a:fld id="{3836C139-6D16-4747-BFF6-56F4ADC50CD9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08960" y="4783455"/>
            <a:ext cx="2926080" cy="276999"/>
          </a:xfr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83680" y="4783455"/>
            <a:ext cx="2103120" cy="276999"/>
          </a:xfrm>
        </p:spPr>
        <p:txBody>
          <a:bodyPr/>
          <a:lstStyle/>
          <a:p>
            <a:fld id="{5DA45D8E-C1FE-4084-911A-58D0F136C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4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lvl="0" indent="-32385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685800" lvl="1" indent="-304800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marL="1028700" lvl="2" indent="-28575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371600" lvl="3" indent="-2667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1714500" lvl="4" indent="-2667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057400" lvl="5" indent="-2667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2400300" lvl="6" indent="-2667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2743200" lvl="7" indent="-2667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3086100" lvl="8" indent="-2667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7415212" y="0"/>
            <a:ext cx="1555750" cy="612226"/>
          </a:xfrm>
          <a:custGeom>
            <a:avLst/>
            <a:gdLst/>
            <a:ahLst/>
            <a:cxnLst/>
            <a:rect l="l" t="t" r="r" b="b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4" scaled="0"/>
          </a:gra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49" name="Google Shape;49;p3"/>
          <p:cNvSpPr/>
          <p:nvPr/>
        </p:nvSpPr>
        <p:spPr>
          <a:xfrm>
            <a:off x="8397877" y="1310185"/>
            <a:ext cx="746125" cy="610209"/>
          </a:xfrm>
          <a:custGeom>
            <a:avLst/>
            <a:gdLst/>
            <a:ahLst/>
            <a:cxnLst/>
            <a:rect l="l" t="t" r="r" b="b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44" scaled="0"/>
          </a:gra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0" name="Google Shape;50;p3"/>
          <p:cNvSpPr/>
          <p:nvPr/>
        </p:nvSpPr>
        <p:spPr>
          <a:xfrm>
            <a:off x="8397877" y="1920394"/>
            <a:ext cx="746125" cy="610209"/>
          </a:xfrm>
          <a:custGeom>
            <a:avLst/>
            <a:gdLst/>
            <a:ahLst/>
            <a:cxnLst/>
            <a:rect l="l" t="t" r="r" b="b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1" name="Google Shape;51;p3"/>
          <p:cNvSpPr/>
          <p:nvPr/>
        </p:nvSpPr>
        <p:spPr>
          <a:xfrm>
            <a:off x="7415212" y="612226"/>
            <a:ext cx="1555750" cy="610209"/>
          </a:xfrm>
          <a:custGeom>
            <a:avLst/>
            <a:gdLst/>
            <a:ahLst/>
            <a:cxnLst/>
            <a:rect l="l" t="t" r="r" b="b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6" scaled="0"/>
          </a:gradFill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/>
          </a:p>
        </p:txBody>
      </p:sp>
      <p:sp>
        <p:nvSpPr>
          <p:cNvPr id="52" name="Google Shape;52;p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r"/>
            <a:fld id="{00000000-1234-1234-1234-123412341234}" type="slidenum">
              <a:rPr lang="es-MX" smtClean="0"/>
              <a:pPr algn="r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071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83455"/>
            <a:ext cx="2103120" cy="276999"/>
          </a:xfrm>
        </p:spPr>
        <p:txBody>
          <a:bodyPr/>
          <a:lstStyle/>
          <a:p>
            <a:fld id="{3836C139-6D16-4747-BFF6-56F4ADC50CD9}" type="datetimeFigureOut">
              <a:rPr lang="es-MX" smtClean="0"/>
              <a:t>18/09/2023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8960" y="4783455"/>
            <a:ext cx="2926080" cy="276999"/>
          </a:xfr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3680" y="4783455"/>
            <a:ext cx="2103120" cy="276999"/>
          </a:xfrm>
        </p:spPr>
        <p:txBody>
          <a:bodyPr/>
          <a:lstStyle/>
          <a:p>
            <a:fld id="{5DA45D8E-C1FE-4084-911A-58D0F136C0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394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audio" Target="../media/audio1.wav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81" cy="514348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174" y="4533890"/>
            <a:ext cx="634998" cy="60959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74" y="3924292"/>
            <a:ext cx="634998" cy="60959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397857" y="2017"/>
            <a:ext cx="746123" cy="61020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397857" y="612223"/>
            <a:ext cx="746123" cy="60718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9534" y="53836"/>
            <a:ext cx="550290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EFE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3438" y="1256916"/>
            <a:ext cx="3977123" cy="3427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11" name="chimes.wav"/>
          </p:stSnd>
        </p:sndAc>
      </p:transition>
    </mc:Choice>
    <mc:Fallback xmlns="">
      <p:transition spd="slow">
        <p:fade/>
        <p:sndAc>
          <p:stSnd>
            <p:snd r:embed="rId17" name="chimes.wav"/>
          </p:stSnd>
        </p:sndAc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audio" Target="../media/audio1.wav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audio" Target="../media/audio1.wav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23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DIJfN_KU5g" TargetMode="External"/><Relationship Id="rId3" Type="http://schemas.openxmlformats.org/officeDocument/2006/relationships/hyperlink" Target="https://www.youtube.com/watch?v=Ih0A-w7xXkg" TargetMode="External"/><Relationship Id="rId7" Type="http://schemas.openxmlformats.org/officeDocument/2006/relationships/hyperlink" Target="http://www.tiposde.org/internet/174-tipos-de-sitios-web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outube.com/watch?v=31LE0bPLrhM" TargetMode="External"/><Relationship Id="rId11" Type="http://schemas.openxmlformats.org/officeDocument/2006/relationships/audio" Target="../media/audio1.wav"/><Relationship Id="rId5" Type="http://schemas.openxmlformats.org/officeDocument/2006/relationships/hyperlink" Target="https://www.youtube.com/watch?v=Xtaf56yWA-A" TargetMode="External"/><Relationship Id="rId10" Type="http://schemas.openxmlformats.org/officeDocument/2006/relationships/hyperlink" Target="https://www.periodicodigitalgratis.com/" TargetMode="External"/><Relationship Id="rId4" Type="http://schemas.openxmlformats.org/officeDocument/2006/relationships/hyperlink" Target="http://academiadelenguajeycomunicacion.weebly.com/" TargetMode="External"/><Relationship Id="rId9" Type="http://schemas.openxmlformats.org/officeDocument/2006/relationships/hyperlink" Target="https://www.youtube.com/watch?v=BWb6ri3ePew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1.wav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audio" Target="../media/audio1.wav"/><Relationship Id="rId4" Type="http://schemas.openxmlformats.org/officeDocument/2006/relationships/image" Target="../media/image14.jp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.wav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jpeg"/><Relationship Id="rId5" Type="http://schemas.openxmlformats.org/officeDocument/2006/relationships/image" Target="../media/image16.gif"/><Relationship Id="rId4" Type="http://schemas.openxmlformats.org/officeDocument/2006/relationships/hyperlink" Target="https://academiadelenguajeycomunicacion.weebly.com/uploads/1/9/7/9/19799791/estilos_de_aprendizaje_cuestionario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9.png"/><Relationship Id="rId9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9.png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01670" y="-34128"/>
            <a:ext cx="5940660" cy="1255728"/>
          </a:xfrm>
          <a:solidFill>
            <a:srgbClr val="FF0000"/>
          </a:solidFill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s-MX" sz="2700" dirty="0">
                <a:solidFill>
                  <a:schemeClr val="bg1"/>
                </a:solidFill>
              </a:rPr>
              <a:t>Encuadre </a:t>
            </a:r>
            <a:br>
              <a:rPr lang="es-MX" sz="2700" dirty="0">
                <a:solidFill>
                  <a:schemeClr val="bg1"/>
                </a:solidFill>
              </a:rPr>
            </a:br>
            <a:r>
              <a:rPr lang="es-MX" sz="2700" dirty="0">
                <a:solidFill>
                  <a:schemeClr val="bg1"/>
                </a:solidFill>
              </a:rPr>
              <a:t>semestre 2023-B</a:t>
            </a:r>
            <a:br>
              <a:rPr lang="es-MX" sz="2700" dirty="0">
                <a:solidFill>
                  <a:schemeClr val="bg1"/>
                </a:solidFill>
              </a:rPr>
            </a:br>
            <a:r>
              <a:rPr lang="es-MX" sz="2700" dirty="0">
                <a:solidFill>
                  <a:schemeClr val="bg1"/>
                </a:solidFill>
              </a:rPr>
              <a:t>Ciencias de la comunicación </a:t>
            </a:r>
            <a:r>
              <a:rPr lang="es-MX" sz="2700" dirty="0">
                <a:solidFill>
                  <a:schemeClr val="bg1"/>
                </a:solidFill>
                <a:latin typeface="Algerian" pitchFamily="82" charset="0"/>
              </a:rPr>
              <a:t> I</a:t>
            </a:r>
          </a:p>
        </p:txBody>
      </p:sp>
      <p:pic>
        <p:nvPicPr>
          <p:cNvPr id="5" name="Shape 68" descr="encuadre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7200" y="1581150"/>
            <a:ext cx="3581400" cy="21121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3 Subtítulo"/>
          <p:cNvSpPr txBox="1">
            <a:spLocks/>
          </p:cNvSpPr>
          <p:nvPr/>
        </p:nvSpPr>
        <p:spPr>
          <a:xfrm>
            <a:off x="1601670" y="3790950"/>
            <a:ext cx="5130570" cy="756084"/>
          </a:xfrm>
          <a:prstGeom prst="rect">
            <a:avLst/>
          </a:prstGeom>
          <a:solidFill>
            <a:srgbClr val="92D050"/>
          </a:solidFill>
        </p:spPr>
        <p:txBody>
          <a:bodyPr vert="horz" lIns="68580" tIns="6858" rIns="68580" bIns="3429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500" cap="none" dirty="0">
                <a:latin typeface="Arial" pitchFamily="34" charset="0"/>
                <a:cs typeface="Arial" pitchFamily="34" charset="0"/>
              </a:rPr>
              <a:t>Profra. Araceli Martínez Parada</a:t>
            </a:r>
          </a:p>
          <a:p>
            <a:pPr algn="ctr"/>
            <a:r>
              <a:rPr lang="es-MX" sz="1500" cap="none" dirty="0">
                <a:latin typeface="Arial" pitchFamily="34" charset="0"/>
                <a:cs typeface="Arial" pitchFamily="34" charset="0"/>
              </a:rPr>
              <a:t>correo: p26araceligrupos@gmail.com.</a:t>
            </a:r>
          </a:p>
          <a:p>
            <a:r>
              <a:rPr lang="es-MX" sz="1500" cap="none" dirty="0">
                <a:latin typeface="Arial" pitchFamily="34" charset="0"/>
                <a:cs typeface="Arial" pitchFamily="34" charset="0"/>
              </a:rPr>
              <a:t>Teléfono celular: 2221937088</a:t>
            </a:r>
          </a:p>
          <a:p>
            <a:pPr algn="ctr"/>
            <a:endParaRPr lang="es-MX" sz="1500" cap="none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2329714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99" y="205975"/>
            <a:ext cx="6879590" cy="555625"/>
          </a:xfrm>
          <a:custGeom>
            <a:avLst/>
            <a:gdLst/>
            <a:ahLst/>
            <a:cxnLst/>
            <a:rect l="l" t="t" r="r" b="b"/>
            <a:pathLst>
              <a:path w="6879590" h="555625">
                <a:moveTo>
                  <a:pt x="0" y="555048"/>
                </a:moveTo>
                <a:lnTo>
                  <a:pt x="6879586" y="555048"/>
                </a:lnTo>
                <a:lnTo>
                  <a:pt x="6879586" y="0"/>
                </a:lnTo>
                <a:lnTo>
                  <a:pt x="0" y="0"/>
                </a:lnTo>
                <a:lnTo>
                  <a:pt x="0" y="555048"/>
                </a:lnTo>
                <a:close/>
              </a:path>
            </a:pathLst>
          </a:custGeom>
          <a:solidFill>
            <a:srgbClr val="CD1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71022" y="196812"/>
            <a:ext cx="1648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 err="1">
                <a:solidFill>
                  <a:srgbClr val="FFFFFF"/>
                </a:solidFill>
              </a:rPr>
              <a:t>Auditiv</a:t>
            </a:r>
            <a:r>
              <a:rPr lang="es-MX" spc="-5" dirty="0">
                <a:solidFill>
                  <a:srgbClr val="FFFFFF"/>
                </a:solidFill>
              </a:rPr>
              <a:t>o</a:t>
            </a:r>
            <a:endParaRPr spc="-5" dirty="0">
              <a:solidFill>
                <a:srgbClr val="FFFFFF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199" y="761023"/>
            <a:ext cx="8229600" cy="4069715"/>
          </a:xfrm>
          <a:custGeom>
            <a:avLst/>
            <a:gdLst/>
            <a:ahLst/>
            <a:cxnLst/>
            <a:rect l="l" t="t" r="r" b="b"/>
            <a:pathLst>
              <a:path w="8229600" h="4069715">
                <a:moveTo>
                  <a:pt x="8229583" y="4069491"/>
                </a:moveTo>
                <a:lnTo>
                  <a:pt x="0" y="4069491"/>
                </a:lnTo>
                <a:lnTo>
                  <a:pt x="0" y="0"/>
                </a:lnTo>
                <a:lnTo>
                  <a:pt x="8229583" y="0"/>
                </a:lnTo>
                <a:lnTo>
                  <a:pt x="8229583" y="4069491"/>
                </a:lnTo>
                <a:close/>
              </a:path>
            </a:pathLst>
          </a:custGeom>
          <a:solidFill>
            <a:srgbClr val="115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9975" y="817791"/>
            <a:ext cx="7977882" cy="3913504"/>
          </a:xfrm>
          <a:prstGeom prst="rect">
            <a:avLst/>
          </a:prstGeom>
          <a:solidFill>
            <a:srgbClr val="002060"/>
          </a:solidFill>
        </p:spPr>
        <p:txBody>
          <a:bodyPr vert="horz" wrap="square" lIns="0" tIns="12700" rIns="0" bIns="0" rtlCol="0">
            <a:spAutoFit/>
          </a:bodyPr>
          <a:lstStyle/>
          <a:p>
            <a:pPr marL="579755" indent="-567690">
              <a:lnSpc>
                <a:spcPts val="3829"/>
              </a:lnSpc>
              <a:spcBef>
                <a:spcPts val="100"/>
              </a:spcBef>
              <a:buAutoNum type="arabicPeriod"/>
              <a:tabLst>
                <a:tab pos="579755" algn="l"/>
                <a:tab pos="580390" algn="l"/>
              </a:tabLst>
            </a:pP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Tiene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vida </a:t>
            </a:r>
            <a:r>
              <a:rPr sz="3200" b="1" spc="-25" dirty="0">
                <a:solidFill>
                  <a:srgbClr val="FFFFFF"/>
                </a:solidFill>
                <a:latin typeface="Arial"/>
                <a:cs typeface="Arial"/>
              </a:rPr>
              <a:t>interior.</a:t>
            </a:r>
            <a:endParaRPr sz="3200" dirty="0">
              <a:latin typeface="Arial"/>
              <a:cs typeface="Arial"/>
            </a:endParaRPr>
          </a:p>
          <a:p>
            <a:pPr marL="579755" indent="-567690">
              <a:lnSpc>
                <a:spcPts val="3825"/>
              </a:lnSpc>
              <a:buAutoNum type="arabicPeriod"/>
              <a:tabLst>
                <a:tab pos="579755" algn="l"/>
                <a:tab pos="580390" algn="l"/>
              </a:tabLst>
            </a:pP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Hablan lo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que les</a:t>
            </a:r>
            <a:r>
              <a:rPr sz="3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interesa.</a:t>
            </a:r>
            <a:endParaRPr sz="3200" dirty="0">
              <a:latin typeface="Arial"/>
              <a:cs typeface="Arial"/>
            </a:endParaRPr>
          </a:p>
          <a:p>
            <a:pPr marL="579755" indent="-567690">
              <a:lnSpc>
                <a:spcPts val="3825"/>
              </a:lnSpc>
              <a:buAutoNum type="arabicPeriod"/>
              <a:tabLst>
                <a:tab pos="579755" algn="l"/>
                <a:tab pos="580390" algn="l"/>
              </a:tabLst>
            </a:pP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Excelente</a:t>
            </a:r>
            <a:r>
              <a:rPr sz="3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conversador.</a:t>
            </a:r>
            <a:endParaRPr sz="3200" dirty="0">
              <a:latin typeface="Arial"/>
              <a:cs typeface="Arial"/>
            </a:endParaRPr>
          </a:p>
          <a:p>
            <a:pPr marL="579755" indent="-567690">
              <a:lnSpc>
                <a:spcPts val="3825"/>
              </a:lnSpc>
              <a:buAutoNum type="arabicPeriod"/>
              <a:tabLst>
                <a:tab pos="579755" algn="l"/>
                <a:tab pos="580390" algn="l"/>
              </a:tabLst>
            </a:pP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Capacidad de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FFFFFF"/>
                </a:solidFill>
                <a:latin typeface="Arial"/>
                <a:cs typeface="Arial"/>
              </a:rPr>
              <a:t>organizar.</a:t>
            </a:r>
            <a:endParaRPr sz="3200" dirty="0">
              <a:latin typeface="Arial"/>
              <a:cs typeface="Arial"/>
            </a:endParaRPr>
          </a:p>
          <a:p>
            <a:pPr marL="579755" indent="-567690">
              <a:lnSpc>
                <a:spcPts val="3825"/>
              </a:lnSpc>
              <a:buAutoNum type="arabicPeriod"/>
              <a:tabLst>
                <a:tab pos="579755" algn="l"/>
                <a:tab pos="580390" algn="l"/>
              </a:tabLst>
            </a:pP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molesta el</a:t>
            </a:r>
            <a:r>
              <a:rPr sz="3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ruido.</a:t>
            </a:r>
            <a:endParaRPr sz="3200" dirty="0">
              <a:latin typeface="Arial"/>
              <a:cs typeface="Arial"/>
            </a:endParaRPr>
          </a:p>
          <a:p>
            <a:pPr marL="579755" marR="5080" indent="-567690">
              <a:lnSpc>
                <a:spcPts val="3820"/>
              </a:lnSpc>
              <a:spcBef>
                <a:spcPts val="135"/>
              </a:spcBef>
              <a:buAutoNum type="arabicPeriod"/>
              <a:tabLst>
                <a:tab pos="579755" algn="l"/>
                <a:tab pos="580390" algn="l"/>
              </a:tabLst>
            </a:pP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Mira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de un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lado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otro hacia</a:t>
            </a:r>
            <a:r>
              <a:rPr sz="32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sus  orejas.</a:t>
            </a:r>
            <a:endParaRPr sz="3200" dirty="0">
              <a:latin typeface="Arial"/>
              <a:cs typeface="Arial"/>
            </a:endParaRPr>
          </a:p>
          <a:p>
            <a:pPr marL="579755" indent="-567690">
              <a:lnSpc>
                <a:spcPts val="3704"/>
              </a:lnSpc>
              <a:buAutoNum type="arabicPeriod"/>
              <a:tabLst>
                <a:tab pos="579755" algn="l"/>
                <a:tab pos="580390" algn="l"/>
              </a:tabLst>
            </a:pPr>
            <a:r>
              <a:rPr sz="3200" b="1" spc="-10" dirty="0">
                <a:solidFill>
                  <a:srgbClr val="FFFFFF"/>
                </a:solidFill>
                <a:latin typeface="Arial"/>
                <a:cs typeface="Arial"/>
              </a:rPr>
              <a:t>Estilo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conservador </a:t>
            </a:r>
            <a:r>
              <a:rPr sz="3200" b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Arial"/>
                <a:cs typeface="Arial"/>
              </a:rPr>
              <a:t>elegante.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"/>
          <p:cNvSpPr txBox="1">
            <a:spLocks noGrp="1"/>
          </p:cNvSpPr>
          <p:nvPr>
            <p:ph type="title"/>
          </p:nvPr>
        </p:nvSpPr>
        <p:spPr>
          <a:xfrm>
            <a:off x="732725" y="-323850"/>
            <a:ext cx="7463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Trebuchet MS"/>
              <a:buNone/>
            </a:pPr>
            <a:endParaRPr sz="2400" dirty="0">
              <a:solidFill>
                <a:srgbClr val="EB008B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A61C00"/>
              </a:buClr>
              <a:buSzPts val="3200"/>
              <a:buFont typeface="Trebuchet MS"/>
              <a:buNone/>
            </a:pPr>
            <a:r>
              <a:rPr lang="en" sz="1400" b="1" dirty="0">
                <a:solidFill>
                  <a:srgbClr val="A61C00"/>
                </a:solidFill>
              </a:rPr>
              <a:t>Competencias y Habilidades Socioemocionales</a:t>
            </a:r>
            <a:endParaRPr sz="1400" b="1" dirty="0">
              <a:solidFill>
                <a:srgbClr val="A61C00"/>
              </a:solidFill>
            </a:endParaRPr>
          </a:p>
        </p:txBody>
      </p:sp>
      <p:sp>
        <p:nvSpPr>
          <p:cNvPr id="204" name="Google Shape;204;p8"/>
          <p:cNvSpPr txBox="1">
            <a:spLocks noGrp="1"/>
          </p:cNvSpPr>
          <p:nvPr>
            <p:ph type="body" idx="1"/>
          </p:nvPr>
        </p:nvSpPr>
        <p:spPr>
          <a:xfrm>
            <a:off x="0" y="1745275"/>
            <a:ext cx="9021300" cy="49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Actívate</a:t>
            </a:r>
            <a:endParaRPr/>
          </a:p>
        </p:txBody>
      </p:sp>
      <p:graphicFrame>
        <p:nvGraphicFramePr>
          <p:cNvPr id="205" name="Google Shape;205;p8"/>
          <p:cNvGraphicFramePr/>
          <p:nvPr>
            <p:extLst>
              <p:ext uri="{D42A27DB-BD31-4B8C-83A1-F6EECF244321}">
                <p14:modId xmlns:p14="http://schemas.microsoft.com/office/powerpoint/2010/main" val="847808782"/>
              </p:ext>
            </p:extLst>
          </p:nvPr>
        </p:nvGraphicFramePr>
        <p:xfrm>
          <a:off x="0" y="438150"/>
          <a:ext cx="9067801" cy="527476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4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5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7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i="1" u="none" strike="noStrike" cap="none">
                          <a:solidFill>
                            <a:schemeClr val="dk2"/>
                          </a:solidFill>
                        </a:rPr>
                        <a:t>Competencias Genéricas</a:t>
                      </a:r>
                      <a:endParaRPr sz="1350" b="1" i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350"/>
                        <a:buFont typeface="Trebuchet MS"/>
                        <a:buNone/>
                      </a:pPr>
                      <a:r>
                        <a:rPr lang="en" sz="1350" b="1" i="1" u="none" strike="noStrike" cap="none">
                          <a:solidFill>
                            <a:schemeClr val="dk2"/>
                          </a:solidFill>
                        </a:rPr>
                        <a:t>Competencias Disciplinares</a:t>
                      </a:r>
                      <a:endParaRPr sz="1350" b="1" i="1" u="none" strike="noStrike" cap="none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NÚMERO DE LECCIÓN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NOMBRE DE LA LECCIÓN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FECHA Y SE</a:t>
                      </a:r>
                      <a:r>
                        <a:rPr lang="en" sz="1000" b="1"/>
                        <a:t>S</a:t>
                      </a:r>
                      <a:r>
                        <a:rPr lang="en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IÓN DE APLICACIÓN DE LA LECCIÓN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HABILIDAD SOCIOEMOCIONAL QUE FAVORECE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009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CG4.2. Aplica distintas estrategias comunicativas según quienes sean sus interlocutores, el contexto en el que se encuentra y los objetivos que persigue.</a:t>
                      </a:r>
                      <a:endParaRPr sz="11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CG4.3. Identifica las ideas clave en un texto o discurso oral e infiere conclusiones a partir de ellas.</a:t>
                      </a:r>
                      <a:endParaRPr sz="900"/>
                    </a:p>
                    <a:p>
                      <a:pPr marL="0" marR="0" lvl="0" indent="0" algn="just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CG5.6. Utiliza las tecnologías de la información y comunicación para procesar e interpretar información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9525" marR="89525" marT="0" marB="0"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CDEC.3 Debate sobre problemas de su entorno fundamentando sus juicios en el análisis y en la discriminación de la información emitida por diversas fuentes.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CDEC.7 Determina la intencionalidad en discursos culturales y sociales para restituir la lógica discursiva a textos cotidianos y académicos.</a:t>
                      </a:r>
                      <a:endParaRPr sz="80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CDEC.8 Valora la influencia de los sistemas y medios de comunicación en su cultura, su familia y su comunidad, analizando y comparando sus efectos positivos y negativos.</a:t>
                      </a:r>
                      <a:endParaRPr sz="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9525" marR="8952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1.3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1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4.4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MX"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11.6</a:t>
                      </a:r>
                      <a:endParaRPr sz="11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“  Es mi decisión”</a:t>
                      </a:r>
                      <a:endParaRPr dirty="0"/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 b="1" u="none" strike="noStrike" cap="none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  <a:sym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 b="1" u="none" strike="noStrike" cap="none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  <a:sym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200" b="1" u="none" strike="noStrike" cap="none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  <a:sym typeface="Calibri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“Mis amigos y su influencia en mis decisiones “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MX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“Autonomía para tomar decisiones”. </a:t>
                      </a:r>
                      <a:endParaRPr sz="12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200" b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r>
                        <a:rPr lang="es-MX"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MX" sz="12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25 al 29 </a:t>
                      </a:r>
                      <a:r>
                        <a:rPr lang="es-MX" sz="1200" dirty="0">
                          <a:latin typeface="+mn-lt"/>
                        </a:rPr>
                        <a:t>de septiembre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12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12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s-MX" sz="12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s-MX" sz="12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s-MX" sz="12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12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30 de octubre al 10 de noviembre.</a:t>
                      </a:r>
                      <a:endParaRPr lang="es-MX" sz="1200" dirty="0"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12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Trebuchet MS"/>
                        <a:buNone/>
                      </a:pPr>
                      <a:endParaRPr lang="es-MX" sz="1200" dirty="0"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s-MX" sz="1200" dirty="0">
                        <a:latin typeface="+mn-lt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s-MX" sz="1200" dirty="0">
                          <a:latin typeface="+mn-lt"/>
                        </a:rPr>
                        <a:t>4 al 8 de diciembre</a:t>
                      </a:r>
                      <a:endParaRPr lang="es-MX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4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Toma responsable de decisiones.</a:t>
                      </a:r>
                      <a:endParaRPr sz="14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199" y="205976"/>
            <a:ext cx="6879590" cy="405765"/>
          </a:xfrm>
          <a:prstGeom prst="rect">
            <a:avLst/>
          </a:prstGeom>
          <a:solidFill>
            <a:srgbClr val="9700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455"/>
              </a:lnSpc>
            </a:pPr>
            <a:r>
              <a:rPr sz="2400" spc="-5" dirty="0">
                <a:solidFill>
                  <a:srgbClr val="FFFFFF"/>
                </a:solidFill>
              </a:rPr>
              <a:t>Evaluación</a:t>
            </a:r>
            <a:r>
              <a:rPr sz="2400" spc="-15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Diagnóstica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3911277" y="675454"/>
            <a:ext cx="1320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Cuadro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SQA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265476"/>
              </p:ext>
            </p:extLst>
          </p:nvPr>
        </p:nvGraphicFramePr>
        <p:xfrm>
          <a:off x="252736" y="972770"/>
          <a:ext cx="8884919" cy="3947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4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87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Preguntas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Qué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sé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Qué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aprendí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299085">
                        <a:lnSpc>
                          <a:spcPts val="1650"/>
                        </a:lnSpc>
                        <a:spcBef>
                          <a:spcPts val="69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Qué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quiero  saber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Conclusión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9"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615"/>
                        </a:spcBef>
                        <a:tabLst>
                          <a:tab pos="542290" algn="l"/>
                        </a:tabLst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1.	¿Qué es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comunicación?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>
                          <a:latin typeface="Times New Roman"/>
                          <a:cs typeface="Times New Roman"/>
                        </a:rPr>
                        <a:t>Responder en esta columna.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MX" sz="1400" dirty="0">
                          <a:latin typeface="Times New Roman"/>
                          <a:cs typeface="Times New Roman"/>
                        </a:rPr>
                        <a:t>Responder en esta columna.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488">
                <a:tc>
                  <a:txBody>
                    <a:bodyPr/>
                    <a:lstStyle/>
                    <a:p>
                      <a:pPr marL="85090" marR="335280">
                        <a:lnSpc>
                          <a:spcPts val="1650"/>
                        </a:lnSpc>
                        <a:spcBef>
                          <a:spcPts val="69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2.¿ Qué elementos intervienen en  un proceso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comunicativo?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948">
                <a:tc>
                  <a:txBody>
                    <a:bodyPr/>
                    <a:lstStyle/>
                    <a:p>
                      <a:pPr marL="85090" marR="589280">
                        <a:lnSpc>
                          <a:spcPts val="1650"/>
                        </a:lnSpc>
                        <a:spcBef>
                          <a:spcPts val="7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3.Ejemplifica las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funciones</a:t>
                      </a:r>
                      <a:r>
                        <a:rPr sz="14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del  lenguaje.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147">
                <a:tc>
                  <a:txBody>
                    <a:bodyPr/>
                    <a:lstStyle/>
                    <a:p>
                      <a:pPr marL="85090" marR="323850">
                        <a:lnSpc>
                          <a:spcPts val="1650"/>
                        </a:lnSpc>
                        <a:spcBef>
                          <a:spcPts val="7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4.En qué situaciones es más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fácil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comunicarse con: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mujer,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hombre,  niño, anciano,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profesor, director,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etc. Por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qué.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85090" marR="391795" indent="48895">
                        <a:lnSpc>
                          <a:spcPts val="165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5.- ¿Cuáles son los modelos de  comunicación más</a:t>
                      </a:r>
                      <a:r>
                        <a:rPr sz="14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importantes?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199" y="205976"/>
            <a:ext cx="6879590" cy="405765"/>
          </a:xfrm>
          <a:prstGeom prst="rect">
            <a:avLst/>
          </a:prstGeom>
          <a:solidFill>
            <a:srgbClr val="970000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455"/>
              </a:lnSpc>
            </a:pPr>
            <a:r>
              <a:rPr sz="2400" spc="-5" dirty="0">
                <a:solidFill>
                  <a:srgbClr val="FFFFFF"/>
                </a:solidFill>
              </a:rPr>
              <a:t>Evaluación</a:t>
            </a:r>
            <a:r>
              <a:rPr sz="2400" spc="-15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Diagnóstica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3911277" y="592004"/>
            <a:ext cx="1320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Cuadro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SQA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324830"/>
              </p:ext>
            </p:extLst>
          </p:nvPr>
        </p:nvGraphicFramePr>
        <p:xfrm>
          <a:off x="331011" y="972770"/>
          <a:ext cx="8797924" cy="3909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5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4048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Preguntas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Qué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sé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Qué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aprendí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95275">
                        <a:lnSpc>
                          <a:spcPts val="1650"/>
                        </a:lnSpc>
                        <a:spcBef>
                          <a:spcPts val="69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Qué</a:t>
                      </a:r>
                      <a:r>
                        <a:rPr sz="14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quiero  saber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Conclusión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498">
                <a:tc>
                  <a:txBody>
                    <a:bodyPr/>
                    <a:lstStyle/>
                    <a:p>
                      <a:pPr marL="85725" marR="426720">
                        <a:lnSpc>
                          <a:spcPts val="1650"/>
                        </a:lnSpc>
                        <a:spcBef>
                          <a:spcPts val="69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6.- Describe los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tipos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de  comunicación empleados en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tu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vida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personal.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938">
                <a:tc>
                  <a:txBody>
                    <a:bodyPr/>
                    <a:lstStyle/>
                    <a:p>
                      <a:pPr marL="85725" marR="616585">
                        <a:lnSpc>
                          <a:spcPts val="1650"/>
                        </a:lnSpc>
                        <a:spcBef>
                          <a:spcPts val="7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7.- Da un ejemplo de cultura,  información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spc="2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comunicación.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948">
                <a:tc>
                  <a:txBody>
                    <a:bodyPr/>
                    <a:lstStyle/>
                    <a:p>
                      <a:pPr marL="85725" marR="705485">
                        <a:lnSpc>
                          <a:spcPts val="1650"/>
                        </a:lnSpc>
                        <a:spcBef>
                          <a:spcPts val="7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8.Enuncia los sitios web que  visitas.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0272">
                <a:tc>
                  <a:txBody>
                    <a:bodyPr/>
                    <a:lstStyle/>
                    <a:p>
                      <a:pPr marL="85725" marR="153670">
                        <a:lnSpc>
                          <a:spcPts val="1650"/>
                        </a:lnSpc>
                        <a:spcBef>
                          <a:spcPts val="70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9.-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¿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Qué beneficios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desventajas  has encontrado al usar El Internet?  10.- Nombra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tres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estrategias de  comprensión lectora al leer  cualquier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tipo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texto.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99" y="0"/>
            <a:ext cx="6879590" cy="723265"/>
          </a:xfrm>
          <a:custGeom>
            <a:avLst/>
            <a:gdLst/>
            <a:ahLst/>
            <a:cxnLst/>
            <a:rect l="l" t="t" r="r" b="b"/>
            <a:pathLst>
              <a:path w="6879590" h="723265">
                <a:moveTo>
                  <a:pt x="6879586" y="722998"/>
                </a:moveTo>
                <a:lnTo>
                  <a:pt x="0" y="722998"/>
                </a:lnTo>
                <a:lnTo>
                  <a:pt x="0" y="0"/>
                </a:lnTo>
                <a:lnTo>
                  <a:pt x="6879586" y="0"/>
                </a:lnTo>
                <a:lnTo>
                  <a:pt x="6879586" y="722998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Presentación </a:t>
            </a:r>
            <a:r>
              <a:rPr spc="-5" dirty="0"/>
              <a:t>del</a:t>
            </a:r>
            <a:r>
              <a:rPr spc="-90" dirty="0"/>
              <a:t> </a:t>
            </a:r>
            <a:r>
              <a:rPr spc="-5" dirty="0"/>
              <a:t>programa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59933" y="719117"/>
            <a:ext cx="57365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1022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Ciencia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comunicación	I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65977"/>
              </p:ext>
            </p:extLst>
          </p:nvPr>
        </p:nvGraphicFramePr>
        <p:xfrm>
          <a:off x="283974" y="1413422"/>
          <a:ext cx="8846819" cy="37205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2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2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0873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Bloques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9050">
                      <a:solidFill>
                        <a:srgbClr val="CD118C"/>
                      </a:solidFill>
                      <a:prstDash val="solid"/>
                    </a:lnL>
                    <a:lnR w="19050">
                      <a:solidFill>
                        <a:srgbClr val="CD118C"/>
                      </a:solidFill>
                      <a:prstDash val="solid"/>
                    </a:lnR>
                    <a:lnT w="19050">
                      <a:solidFill>
                        <a:srgbClr val="CD118C"/>
                      </a:solidFill>
                      <a:prstDash val="solid"/>
                    </a:lnT>
                    <a:lnB w="19050">
                      <a:solidFill>
                        <a:srgbClr val="CD118C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914400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Objetos de  Aprendizaje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19050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10299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Recursos  didácticos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69786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Evidencias</a:t>
                      </a:r>
                      <a:r>
                        <a:rPr sz="1800" spc="-100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de  desempeño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CD118C"/>
                      </a:solidFill>
                      <a:prstDash val="solid"/>
                    </a:lnL>
                    <a:lnR w="6350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668">
                <a:tc>
                  <a:txBody>
                    <a:bodyPr/>
                    <a:lstStyle/>
                    <a:p>
                      <a:pPr marL="85090" marR="12890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Bloque I” Defines</a:t>
                      </a:r>
                      <a:r>
                        <a:rPr sz="1800" spc="-9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el  proceso de  </a:t>
                      </a:r>
                      <a:r>
                        <a:rPr sz="1800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comunicación”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19050">
                      <a:solidFill>
                        <a:srgbClr val="CD118C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52195">
                        <a:lnSpc>
                          <a:spcPts val="1420"/>
                        </a:lnSpc>
                        <a:spcBef>
                          <a:spcPts val="690"/>
                        </a:spcBef>
                      </a:pPr>
                      <a:r>
                        <a:rPr sz="1200" b="1" spc="-5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Información </a:t>
                      </a:r>
                      <a:r>
                        <a:rPr sz="1200" b="1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y  </a:t>
                      </a:r>
                      <a:r>
                        <a:rPr sz="1200" b="1" spc="-5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comunicación.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42290" marR="333375" indent="-320675">
                        <a:lnSpc>
                          <a:spcPts val="1420"/>
                        </a:lnSpc>
                        <a:spcBef>
                          <a:spcPts val="10"/>
                        </a:spcBef>
                        <a:buChar char="●"/>
                        <a:tabLst>
                          <a:tab pos="542290" algn="l"/>
                          <a:tab pos="542925" algn="l"/>
                        </a:tabLst>
                      </a:pPr>
                      <a:r>
                        <a:rPr sz="1200" b="1" spc="-5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Elementos </a:t>
                      </a:r>
                      <a:r>
                        <a:rPr sz="1200" b="1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y  </a:t>
                      </a:r>
                      <a:r>
                        <a:rPr sz="1200" b="1" spc="-5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características</a:t>
                      </a:r>
                      <a:r>
                        <a:rPr sz="1200" b="1" spc="-80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del  proceso  comunicativo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542290" marR="637540" indent="-320675">
                        <a:lnSpc>
                          <a:spcPts val="1420"/>
                        </a:lnSpc>
                        <a:spcBef>
                          <a:spcPts val="20"/>
                        </a:spcBef>
                        <a:buChar char="●"/>
                        <a:tabLst>
                          <a:tab pos="542290" algn="l"/>
                          <a:tab pos="542925" algn="l"/>
                        </a:tabLst>
                      </a:pPr>
                      <a:r>
                        <a:rPr sz="1200" b="1" spc="-5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Barreras de  comunicación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solidFill>
                      <a:srgbClr val="B35E05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208915">
                        <a:lnSpc>
                          <a:spcPts val="1420"/>
                        </a:lnSpc>
                        <a:spcBef>
                          <a:spcPts val="690"/>
                        </a:spcBef>
                      </a:pPr>
                      <a:r>
                        <a:rPr sz="1200" b="1" spc="-5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Libro de </a:t>
                      </a:r>
                      <a:r>
                        <a:rPr sz="1200" b="1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texto </a:t>
                      </a:r>
                      <a:r>
                        <a:rPr sz="1200" b="1" spc="-5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,  enlace de la academia,  blog, anuncios  publicitarios, comerciales,  mensajes verbales </a:t>
                      </a:r>
                      <a:r>
                        <a:rPr sz="1200" b="1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sz="1200" b="1" spc="-5" dirty="0">
                          <a:solidFill>
                            <a:srgbClr val="341C75"/>
                          </a:solidFill>
                          <a:latin typeface="Arial"/>
                          <a:cs typeface="Arial"/>
                        </a:rPr>
                        <a:t>no  verbales.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solidFill>
                      <a:srgbClr val="B35E05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30"/>
                        </a:lnSpc>
                      </a:pPr>
                      <a:r>
                        <a:rPr lang="es-MX" sz="1200" dirty="0">
                          <a:latin typeface="Arial"/>
                          <a:cs typeface="Arial"/>
                        </a:rPr>
                        <a:t>Criterios de evaluación del primer periodo.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6350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solidFill>
                      <a:srgbClr val="B35E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99" y="0"/>
            <a:ext cx="6879590" cy="723265"/>
          </a:xfrm>
          <a:custGeom>
            <a:avLst/>
            <a:gdLst/>
            <a:ahLst/>
            <a:cxnLst/>
            <a:rect l="l" t="t" r="r" b="b"/>
            <a:pathLst>
              <a:path w="6879590" h="723265">
                <a:moveTo>
                  <a:pt x="6879586" y="722998"/>
                </a:moveTo>
                <a:lnTo>
                  <a:pt x="0" y="722998"/>
                </a:lnTo>
                <a:lnTo>
                  <a:pt x="0" y="0"/>
                </a:lnTo>
                <a:lnTo>
                  <a:pt x="6879586" y="0"/>
                </a:lnTo>
                <a:lnTo>
                  <a:pt x="6879586" y="722998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Presentación </a:t>
            </a:r>
            <a:r>
              <a:rPr spc="-5" dirty="0"/>
              <a:t>del</a:t>
            </a:r>
            <a:r>
              <a:rPr spc="-90" dirty="0"/>
              <a:t> </a:t>
            </a:r>
            <a:r>
              <a:rPr spc="-5" dirty="0"/>
              <a:t>programa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0" y="1204347"/>
            <a:ext cx="9144000" cy="3939540"/>
            <a:chOff x="0" y="1204347"/>
            <a:chExt cx="9144000" cy="3939540"/>
          </a:xfrm>
        </p:grpSpPr>
        <p:sp>
          <p:nvSpPr>
            <p:cNvPr id="7" name="object 7"/>
            <p:cNvSpPr/>
            <p:nvPr/>
          </p:nvSpPr>
          <p:spPr>
            <a:xfrm>
              <a:off x="0" y="1213878"/>
              <a:ext cx="9144000" cy="3930015"/>
            </a:xfrm>
            <a:custGeom>
              <a:avLst/>
              <a:gdLst/>
              <a:ahLst/>
              <a:cxnLst/>
              <a:rect l="l" t="t" r="r" b="b"/>
              <a:pathLst>
                <a:path w="9144000" h="3930015">
                  <a:moveTo>
                    <a:pt x="9143975" y="0"/>
                  </a:moveTo>
                  <a:lnTo>
                    <a:pt x="6839001" y="0"/>
                  </a:lnTo>
                  <a:lnTo>
                    <a:pt x="4534039" y="0"/>
                  </a:lnTo>
                  <a:lnTo>
                    <a:pt x="2229066" y="0"/>
                  </a:lnTo>
                  <a:lnTo>
                    <a:pt x="0" y="0"/>
                  </a:lnTo>
                  <a:lnTo>
                    <a:pt x="0" y="1170203"/>
                  </a:lnTo>
                  <a:lnTo>
                    <a:pt x="0" y="3929621"/>
                  </a:lnTo>
                  <a:lnTo>
                    <a:pt x="2229066" y="3929621"/>
                  </a:lnTo>
                  <a:lnTo>
                    <a:pt x="4534039" y="3929621"/>
                  </a:lnTo>
                  <a:lnTo>
                    <a:pt x="6839001" y="3929621"/>
                  </a:lnTo>
                  <a:lnTo>
                    <a:pt x="9143975" y="3929621"/>
                  </a:lnTo>
                  <a:lnTo>
                    <a:pt x="9143975" y="1170203"/>
                  </a:lnTo>
                  <a:lnTo>
                    <a:pt x="9143975" y="0"/>
                  </a:lnTo>
                  <a:close/>
                </a:path>
              </a:pathLst>
            </a:custGeom>
            <a:solidFill>
              <a:srgbClr val="FFE49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229070" y="1204347"/>
              <a:ext cx="0" cy="1189355"/>
            </a:xfrm>
            <a:custGeom>
              <a:avLst/>
              <a:gdLst/>
              <a:ahLst/>
              <a:cxnLst/>
              <a:rect l="l" t="t" r="r" b="b"/>
              <a:pathLst>
                <a:path h="1189355">
                  <a:moveTo>
                    <a:pt x="0" y="0"/>
                  </a:moveTo>
                  <a:lnTo>
                    <a:pt x="0" y="1189247"/>
                  </a:lnTo>
                </a:path>
              </a:pathLst>
            </a:custGeom>
            <a:ln w="19049">
              <a:solidFill>
                <a:srgbClr val="CD11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24303" y="1209128"/>
              <a:ext cx="6920230" cy="3934460"/>
            </a:xfrm>
            <a:custGeom>
              <a:avLst/>
              <a:gdLst/>
              <a:ahLst/>
              <a:cxnLst/>
              <a:rect l="l" t="t" r="r" b="b"/>
              <a:pathLst>
                <a:path w="6920230" h="3934460">
                  <a:moveTo>
                    <a:pt x="9525" y="1184478"/>
                  </a:moveTo>
                  <a:lnTo>
                    <a:pt x="0" y="1184478"/>
                  </a:lnTo>
                  <a:lnTo>
                    <a:pt x="0" y="3934371"/>
                  </a:lnTo>
                  <a:lnTo>
                    <a:pt x="9525" y="3934371"/>
                  </a:lnTo>
                  <a:lnTo>
                    <a:pt x="9525" y="1184478"/>
                  </a:lnTo>
                  <a:close/>
                </a:path>
                <a:path w="6920230" h="3934460">
                  <a:moveTo>
                    <a:pt x="2314498" y="0"/>
                  </a:moveTo>
                  <a:lnTo>
                    <a:pt x="2304973" y="0"/>
                  </a:lnTo>
                  <a:lnTo>
                    <a:pt x="2304973" y="3934371"/>
                  </a:lnTo>
                  <a:lnTo>
                    <a:pt x="2314498" y="3934371"/>
                  </a:lnTo>
                  <a:lnTo>
                    <a:pt x="2314498" y="0"/>
                  </a:lnTo>
                  <a:close/>
                </a:path>
                <a:path w="6920230" h="3934460">
                  <a:moveTo>
                    <a:pt x="4619460" y="0"/>
                  </a:moveTo>
                  <a:lnTo>
                    <a:pt x="4609935" y="0"/>
                  </a:lnTo>
                  <a:lnTo>
                    <a:pt x="4609935" y="3934371"/>
                  </a:lnTo>
                  <a:lnTo>
                    <a:pt x="4619460" y="3934371"/>
                  </a:lnTo>
                  <a:lnTo>
                    <a:pt x="4619460" y="0"/>
                  </a:lnTo>
                  <a:close/>
                </a:path>
                <a:path w="6920230" h="3934460">
                  <a:moveTo>
                    <a:pt x="6919671" y="0"/>
                  </a:moveTo>
                  <a:lnTo>
                    <a:pt x="6914909" y="0"/>
                  </a:lnTo>
                  <a:lnTo>
                    <a:pt x="6914909" y="3934371"/>
                  </a:lnTo>
                  <a:lnTo>
                    <a:pt x="6919671" y="3934371"/>
                  </a:lnTo>
                  <a:lnTo>
                    <a:pt x="6919671" y="0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1204347"/>
              <a:ext cx="2239010" cy="19050"/>
            </a:xfrm>
            <a:custGeom>
              <a:avLst/>
              <a:gdLst/>
              <a:ahLst/>
              <a:cxnLst/>
              <a:rect l="l" t="t" r="r" b="b"/>
              <a:pathLst>
                <a:path w="2239010" h="19050">
                  <a:moveTo>
                    <a:pt x="2238595" y="19049"/>
                  </a:moveTo>
                  <a:lnTo>
                    <a:pt x="0" y="19049"/>
                  </a:lnTo>
                  <a:lnTo>
                    <a:pt x="0" y="0"/>
                  </a:lnTo>
                  <a:lnTo>
                    <a:pt x="2238595" y="0"/>
                  </a:lnTo>
                  <a:lnTo>
                    <a:pt x="2238595" y="19049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38595" y="1209110"/>
              <a:ext cx="6905625" cy="9525"/>
            </a:xfrm>
            <a:custGeom>
              <a:avLst/>
              <a:gdLst/>
              <a:ahLst/>
              <a:cxnLst/>
              <a:rect l="l" t="t" r="r" b="b"/>
              <a:pathLst>
                <a:path w="6905625" h="9525">
                  <a:moveTo>
                    <a:pt x="0" y="0"/>
                  </a:moveTo>
                  <a:lnTo>
                    <a:pt x="6905385" y="0"/>
                  </a:lnTo>
                  <a:lnTo>
                    <a:pt x="6905385" y="9524"/>
                  </a:lnTo>
                  <a:lnTo>
                    <a:pt x="0" y="9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2374545"/>
              <a:ext cx="2239010" cy="19050"/>
            </a:xfrm>
            <a:custGeom>
              <a:avLst/>
              <a:gdLst/>
              <a:ahLst/>
              <a:cxnLst/>
              <a:rect l="l" t="t" r="r" b="b"/>
              <a:pathLst>
                <a:path w="2239010" h="19050">
                  <a:moveTo>
                    <a:pt x="2238595" y="19049"/>
                  </a:moveTo>
                  <a:lnTo>
                    <a:pt x="0" y="19049"/>
                  </a:lnTo>
                  <a:lnTo>
                    <a:pt x="0" y="0"/>
                  </a:lnTo>
                  <a:lnTo>
                    <a:pt x="2238595" y="0"/>
                  </a:lnTo>
                  <a:lnTo>
                    <a:pt x="2238595" y="19049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38595" y="2379307"/>
              <a:ext cx="6905625" cy="9525"/>
            </a:xfrm>
            <a:custGeom>
              <a:avLst/>
              <a:gdLst/>
              <a:ahLst/>
              <a:cxnLst/>
              <a:rect l="l" t="t" r="r" b="b"/>
              <a:pathLst>
                <a:path w="6905625" h="9525">
                  <a:moveTo>
                    <a:pt x="0" y="0"/>
                  </a:moveTo>
                  <a:lnTo>
                    <a:pt x="6905385" y="0"/>
                  </a:lnTo>
                  <a:lnTo>
                    <a:pt x="6905385" y="9524"/>
                  </a:lnTo>
                  <a:lnTo>
                    <a:pt x="0" y="9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-2874" y="1277753"/>
            <a:ext cx="850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Bloques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9933" y="592971"/>
            <a:ext cx="5736590" cy="126111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561022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Ciencia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comunicación	I</a:t>
            </a:r>
            <a:endParaRPr sz="3200">
              <a:latin typeface="Arial"/>
              <a:cs typeface="Arial"/>
            </a:endParaRPr>
          </a:p>
          <a:p>
            <a:pPr marL="1054735" marR="324485">
              <a:lnSpc>
                <a:spcPct val="100699"/>
              </a:lnSpc>
              <a:spcBef>
                <a:spcPts val="545"/>
              </a:spcBef>
              <a:tabLst>
                <a:tab pos="3359150" algn="l"/>
              </a:tabLst>
            </a:pP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Objetos de	Recursos</a:t>
            </a:r>
            <a:r>
              <a:rPr sz="1800" spc="-8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didácticos  Aprendizaje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12037" y="1277753"/>
            <a:ext cx="144399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Evidencias</a:t>
            </a:r>
            <a:r>
              <a:rPr sz="1800" spc="-1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de  desempeño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-2874" y="2447954"/>
            <a:ext cx="1927225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Bloque II”</a:t>
            </a:r>
            <a:r>
              <a:rPr sz="1800" spc="-1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Modelos  comunicativos”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02099" y="2449986"/>
            <a:ext cx="1689735" cy="44830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  <a:tabLst>
                <a:tab pos="1469390" algn="l"/>
              </a:tabLst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1.-Antecedentes  característica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s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de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02099" y="2869085"/>
            <a:ext cx="2159635" cy="6578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650"/>
              </a:lnSpc>
              <a:spcBef>
                <a:spcPts val="180"/>
              </a:spcBef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modelos comunicativos:  </a:t>
            </a:r>
            <a:r>
              <a:rPr sz="1400" b="1" spc="-5" dirty="0" err="1">
                <a:solidFill>
                  <a:srgbClr val="990000"/>
                </a:solidFill>
                <a:latin typeface="Arial"/>
                <a:cs typeface="Arial"/>
              </a:rPr>
              <a:t>Aristóteles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, Harold D.  Laswell, David K.</a:t>
            </a:r>
            <a:r>
              <a:rPr sz="1400" b="1" spc="15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Berlo,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66968" y="3497734"/>
            <a:ext cx="895350" cy="6578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6350" algn="r">
              <a:lnSpc>
                <a:spcPts val="1650"/>
              </a:lnSpc>
              <a:spcBef>
                <a:spcPts val="180"/>
              </a:spcBef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Schramm,  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Macluhan,</a:t>
            </a:r>
            <a:endParaRPr sz="1400">
              <a:latin typeface="Arial"/>
              <a:cs typeface="Arial"/>
            </a:endParaRPr>
          </a:p>
          <a:p>
            <a:pPr marR="5715" algn="r">
              <a:lnSpc>
                <a:spcPts val="1600"/>
              </a:lnSpc>
            </a:pP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Moles,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80228" y="4126383"/>
            <a:ext cx="7797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2415" algn="l"/>
              </a:tabLst>
            </a:pP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y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Noam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02099" y="3497734"/>
            <a:ext cx="1242695" cy="107696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  <a:tabLst>
                <a:tab pos="904240" algn="l"/>
              </a:tabLst>
            </a:pPr>
            <a:r>
              <a:rPr sz="1400" b="1" spc="-10" dirty="0">
                <a:solidFill>
                  <a:srgbClr val="990000"/>
                </a:solidFill>
                <a:latin typeface="Arial"/>
                <a:cs typeface="Arial"/>
              </a:rPr>
              <a:t>Wilbur  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Marshall 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Abraham  Umbert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o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Eco  </a:t>
            </a:r>
            <a:r>
              <a:rPr sz="1400" b="1" spc="-20" dirty="0">
                <a:solidFill>
                  <a:srgbClr val="990000"/>
                </a:solidFill>
                <a:latin typeface="Arial"/>
                <a:cs typeface="Arial"/>
              </a:rPr>
              <a:t>Chomsky.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81683" y="2449986"/>
            <a:ext cx="2159635" cy="1317477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163830" indent="158115">
              <a:lnSpc>
                <a:spcPts val="1650"/>
              </a:lnSpc>
              <a:spcBef>
                <a:spcPts val="180"/>
              </a:spcBef>
              <a:tabLst>
                <a:tab pos="441325" algn="l"/>
              </a:tabLst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Libro de 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texto</a:t>
            </a:r>
            <a:r>
              <a:rPr lang="es-MX" sz="1400" b="1" dirty="0">
                <a:solidFill>
                  <a:srgbClr val="990000"/>
                </a:solidFill>
                <a:latin typeface="Arial"/>
                <a:cs typeface="Arial"/>
              </a:rPr>
              <a:t>,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  los	enlace</a:t>
            </a:r>
            <a:r>
              <a:rPr lang="es-MX" sz="1400" b="1" spc="-5" dirty="0">
                <a:solidFill>
                  <a:srgbClr val="990000"/>
                </a:solidFill>
                <a:latin typeface="Arial"/>
                <a:cs typeface="Arial"/>
              </a:rPr>
              <a:t>s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 de la</a:t>
            </a:r>
            <a:r>
              <a:rPr sz="1400" b="1" spc="-8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lang="es-MX" sz="1400" b="1" spc="-85" dirty="0">
                <a:solidFill>
                  <a:srgbClr val="990000"/>
                </a:solidFill>
                <a:latin typeface="Arial"/>
                <a:cs typeface="Arial"/>
              </a:rPr>
              <a:t>    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academia,</a:t>
            </a:r>
            <a:endParaRPr lang="es-MX" sz="1400" dirty="0">
              <a:latin typeface="Arial"/>
              <a:cs typeface="Arial"/>
            </a:endParaRPr>
          </a:p>
          <a:p>
            <a:pPr marL="441325" marR="5080">
              <a:lnSpc>
                <a:spcPts val="1650"/>
              </a:lnSpc>
            </a:pPr>
            <a:r>
              <a:rPr lang="es-MX" sz="1400" b="1" spc="-5" dirty="0">
                <a:solidFill>
                  <a:srgbClr val="990000"/>
                </a:solidFill>
                <a:latin typeface="Arial"/>
                <a:cs typeface="Arial"/>
              </a:rPr>
              <a:t>blog, ejemplos de los  modelos</a:t>
            </a:r>
            <a:r>
              <a:rPr lang="es-MX" sz="1400" b="1" spc="-8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lang="es-MX" sz="1400" b="1" spc="-5" dirty="0">
                <a:solidFill>
                  <a:srgbClr val="990000"/>
                </a:solidFill>
                <a:latin typeface="Arial"/>
                <a:cs typeface="Arial"/>
              </a:rPr>
              <a:t>comunicativos.</a:t>
            </a:r>
            <a:endParaRPr lang="es-MX" sz="14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12037" y="2449986"/>
            <a:ext cx="2049780" cy="63863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ts val="1600"/>
              </a:lnSpc>
            </a:pPr>
            <a:r>
              <a:rPr lang="es-MX" sz="1400" b="1" dirty="0">
                <a:solidFill>
                  <a:srgbClr val="990000"/>
                </a:solidFill>
                <a:latin typeface="Arial"/>
                <a:cs typeface="Arial"/>
              </a:rPr>
              <a:t>Criterios de evaluación del primero y segundo periodo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99" y="0"/>
            <a:ext cx="6879590" cy="723265"/>
          </a:xfrm>
          <a:custGeom>
            <a:avLst/>
            <a:gdLst/>
            <a:ahLst/>
            <a:cxnLst/>
            <a:rect l="l" t="t" r="r" b="b"/>
            <a:pathLst>
              <a:path w="6879590" h="723265">
                <a:moveTo>
                  <a:pt x="6879586" y="722998"/>
                </a:moveTo>
                <a:lnTo>
                  <a:pt x="0" y="722998"/>
                </a:lnTo>
                <a:lnTo>
                  <a:pt x="0" y="0"/>
                </a:lnTo>
                <a:lnTo>
                  <a:pt x="6879586" y="0"/>
                </a:lnTo>
                <a:lnTo>
                  <a:pt x="6879586" y="722998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Presentación </a:t>
            </a:r>
            <a:r>
              <a:rPr spc="-5" dirty="0"/>
              <a:t>del</a:t>
            </a:r>
            <a:r>
              <a:rPr spc="-90" dirty="0"/>
              <a:t> </a:t>
            </a:r>
            <a:r>
              <a:rPr spc="-5" dirty="0"/>
              <a:t>programa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0" y="1204347"/>
            <a:ext cx="9144000" cy="3939540"/>
            <a:chOff x="0" y="1204347"/>
            <a:chExt cx="9144000" cy="3939540"/>
          </a:xfrm>
        </p:grpSpPr>
        <p:sp>
          <p:nvSpPr>
            <p:cNvPr id="7" name="object 7"/>
            <p:cNvSpPr/>
            <p:nvPr/>
          </p:nvSpPr>
          <p:spPr>
            <a:xfrm>
              <a:off x="0" y="1213878"/>
              <a:ext cx="9144000" cy="3930015"/>
            </a:xfrm>
            <a:custGeom>
              <a:avLst/>
              <a:gdLst/>
              <a:ahLst/>
              <a:cxnLst/>
              <a:rect l="l" t="t" r="r" b="b"/>
              <a:pathLst>
                <a:path w="9144000" h="3930015">
                  <a:moveTo>
                    <a:pt x="9143975" y="0"/>
                  </a:moveTo>
                  <a:lnTo>
                    <a:pt x="6839001" y="0"/>
                  </a:lnTo>
                  <a:lnTo>
                    <a:pt x="4534039" y="0"/>
                  </a:lnTo>
                  <a:lnTo>
                    <a:pt x="2229066" y="0"/>
                  </a:lnTo>
                  <a:lnTo>
                    <a:pt x="0" y="0"/>
                  </a:lnTo>
                  <a:lnTo>
                    <a:pt x="0" y="765975"/>
                  </a:lnTo>
                  <a:lnTo>
                    <a:pt x="0" y="3929621"/>
                  </a:lnTo>
                  <a:lnTo>
                    <a:pt x="2229066" y="3929621"/>
                  </a:lnTo>
                  <a:lnTo>
                    <a:pt x="4534039" y="3929621"/>
                  </a:lnTo>
                  <a:lnTo>
                    <a:pt x="6839001" y="3929621"/>
                  </a:lnTo>
                  <a:lnTo>
                    <a:pt x="9143975" y="3929621"/>
                  </a:lnTo>
                  <a:lnTo>
                    <a:pt x="9143975" y="765975"/>
                  </a:lnTo>
                  <a:lnTo>
                    <a:pt x="9143975" y="0"/>
                  </a:lnTo>
                  <a:close/>
                </a:path>
              </a:pathLst>
            </a:custGeom>
            <a:solidFill>
              <a:srgbClr val="FFE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29070" y="1204347"/>
              <a:ext cx="0" cy="785495"/>
            </a:xfrm>
            <a:custGeom>
              <a:avLst/>
              <a:gdLst/>
              <a:ahLst/>
              <a:cxnLst/>
              <a:rect l="l" t="t" r="r" b="b"/>
              <a:pathLst>
                <a:path h="785494">
                  <a:moveTo>
                    <a:pt x="0" y="0"/>
                  </a:moveTo>
                  <a:lnTo>
                    <a:pt x="0" y="785023"/>
                  </a:lnTo>
                </a:path>
              </a:pathLst>
            </a:custGeom>
            <a:ln w="19049">
              <a:solidFill>
                <a:srgbClr val="CD11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24303" y="1209128"/>
              <a:ext cx="6920230" cy="3934460"/>
            </a:xfrm>
            <a:custGeom>
              <a:avLst/>
              <a:gdLst/>
              <a:ahLst/>
              <a:cxnLst/>
              <a:rect l="l" t="t" r="r" b="b"/>
              <a:pathLst>
                <a:path w="6920230" h="3934460">
                  <a:moveTo>
                    <a:pt x="9525" y="780249"/>
                  </a:moveTo>
                  <a:lnTo>
                    <a:pt x="0" y="780249"/>
                  </a:lnTo>
                  <a:lnTo>
                    <a:pt x="0" y="3934371"/>
                  </a:lnTo>
                  <a:lnTo>
                    <a:pt x="9525" y="3934371"/>
                  </a:lnTo>
                  <a:lnTo>
                    <a:pt x="9525" y="780249"/>
                  </a:lnTo>
                  <a:close/>
                </a:path>
                <a:path w="6920230" h="3934460">
                  <a:moveTo>
                    <a:pt x="2314498" y="0"/>
                  </a:moveTo>
                  <a:lnTo>
                    <a:pt x="2304973" y="0"/>
                  </a:lnTo>
                  <a:lnTo>
                    <a:pt x="2304973" y="3934371"/>
                  </a:lnTo>
                  <a:lnTo>
                    <a:pt x="2314498" y="3934371"/>
                  </a:lnTo>
                  <a:lnTo>
                    <a:pt x="2314498" y="0"/>
                  </a:lnTo>
                  <a:close/>
                </a:path>
                <a:path w="6920230" h="3934460">
                  <a:moveTo>
                    <a:pt x="4619460" y="0"/>
                  </a:moveTo>
                  <a:lnTo>
                    <a:pt x="4609935" y="0"/>
                  </a:lnTo>
                  <a:lnTo>
                    <a:pt x="4609935" y="3934371"/>
                  </a:lnTo>
                  <a:lnTo>
                    <a:pt x="4619460" y="3934371"/>
                  </a:lnTo>
                  <a:lnTo>
                    <a:pt x="4619460" y="0"/>
                  </a:lnTo>
                  <a:close/>
                </a:path>
                <a:path w="6920230" h="3934460">
                  <a:moveTo>
                    <a:pt x="6919671" y="0"/>
                  </a:moveTo>
                  <a:lnTo>
                    <a:pt x="6914909" y="0"/>
                  </a:lnTo>
                  <a:lnTo>
                    <a:pt x="6914909" y="3934371"/>
                  </a:lnTo>
                  <a:lnTo>
                    <a:pt x="6919671" y="3934371"/>
                  </a:lnTo>
                  <a:lnTo>
                    <a:pt x="6919671" y="0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1204347"/>
              <a:ext cx="2239010" cy="19050"/>
            </a:xfrm>
            <a:custGeom>
              <a:avLst/>
              <a:gdLst/>
              <a:ahLst/>
              <a:cxnLst/>
              <a:rect l="l" t="t" r="r" b="b"/>
              <a:pathLst>
                <a:path w="2239010" h="19050">
                  <a:moveTo>
                    <a:pt x="2238595" y="19049"/>
                  </a:moveTo>
                  <a:lnTo>
                    <a:pt x="0" y="19049"/>
                  </a:lnTo>
                  <a:lnTo>
                    <a:pt x="0" y="0"/>
                  </a:lnTo>
                  <a:lnTo>
                    <a:pt x="2238595" y="0"/>
                  </a:lnTo>
                  <a:lnTo>
                    <a:pt x="2238595" y="19049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238595" y="1209110"/>
              <a:ext cx="6905625" cy="9525"/>
            </a:xfrm>
            <a:custGeom>
              <a:avLst/>
              <a:gdLst/>
              <a:ahLst/>
              <a:cxnLst/>
              <a:rect l="l" t="t" r="r" b="b"/>
              <a:pathLst>
                <a:path w="6905625" h="9525">
                  <a:moveTo>
                    <a:pt x="0" y="0"/>
                  </a:moveTo>
                  <a:lnTo>
                    <a:pt x="6905385" y="0"/>
                  </a:lnTo>
                  <a:lnTo>
                    <a:pt x="6905385" y="9524"/>
                  </a:lnTo>
                  <a:lnTo>
                    <a:pt x="0" y="9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1970321"/>
              <a:ext cx="2239010" cy="19050"/>
            </a:xfrm>
            <a:custGeom>
              <a:avLst/>
              <a:gdLst/>
              <a:ahLst/>
              <a:cxnLst/>
              <a:rect l="l" t="t" r="r" b="b"/>
              <a:pathLst>
                <a:path w="2239010" h="19050">
                  <a:moveTo>
                    <a:pt x="2238595" y="19049"/>
                  </a:moveTo>
                  <a:lnTo>
                    <a:pt x="0" y="19049"/>
                  </a:lnTo>
                  <a:lnTo>
                    <a:pt x="0" y="0"/>
                  </a:lnTo>
                  <a:lnTo>
                    <a:pt x="2238595" y="0"/>
                  </a:lnTo>
                  <a:lnTo>
                    <a:pt x="2238595" y="19049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38595" y="1975083"/>
              <a:ext cx="6905625" cy="9525"/>
            </a:xfrm>
            <a:custGeom>
              <a:avLst/>
              <a:gdLst/>
              <a:ahLst/>
              <a:cxnLst/>
              <a:rect l="l" t="t" r="r" b="b"/>
              <a:pathLst>
                <a:path w="6905625" h="9525">
                  <a:moveTo>
                    <a:pt x="0" y="0"/>
                  </a:moveTo>
                  <a:lnTo>
                    <a:pt x="6905385" y="0"/>
                  </a:lnTo>
                  <a:lnTo>
                    <a:pt x="6905385" y="9524"/>
                  </a:lnTo>
                  <a:lnTo>
                    <a:pt x="0" y="9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D11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-2874" y="1277753"/>
            <a:ext cx="850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Bloques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9933" y="592971"/>
            <a:ext cx="5736590" cy="126111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561022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Ciencia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comunicación	I</a:t>
            </a:r>
            <a:endParaRPr sz="3200">
              <a:latin typeface="Arial"/>
              <a:cs typeface="Arial"/>
            </a:endParaRPr>
          </a:p>
          <a:p>
            <a:pPr marL="1054735" marR="324485">
              <a:lnSpc>
                <a:spcPct val="100699"/>
              </a:lnSpc>
              <a:spcBef>
                <a:spcPts val="545"/>
              </a:spcBef>
              <a:tabLst>
                <a:tab pos="3359150" algn="l"/>
              </a:tabLst>
            </a:pP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Objetos de	Recursos</a:t>
            </a:r>
            <a:r>
              <a:rPr sz="1800" spc="-8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didácticos  Aprendizaje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12037" y="1277753"/>
            <a:ext cx="144399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Evidencias</a:t>
            </a:r>
            <a:r>
              <a:rPr sz="1800" spc="-10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de  desempeño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-2874" y="2043724"/>
            <a:ext cx="1990089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Bloque III” </a:t>
            </a:r>
            <a:r>
              <a:rPr sz="1800" spc="-20" dirty="0">
                <a:solidFill>
                  <a:srgbClr val="990000"/>
                </a:solidFill>
                <a:latin typeface="Arial"/>
                <a:cs typeface="Arial"/>
              </a:rPr>
              <a:t>Tipos</a:t>
            </a:r>
            <a:r>
              <a:rPr sz="1800" spc="-12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90000"/>
                </a:solidFill>
                <a:latin typeface="Arial"/>
                <a:cs typeface="Arial"/>
              </a:rPr>
              <a:t>de  </a:t>
            </a:r>
            <a:r>
              <a:rPr sz="1800" dirty="0">
                <a:solidFill>
                  <a:srgbClr val="990000"/>
                </a:solidFill>
                <a:latin typeface="Arial"/>
                <a:cs typeface="Arial"/>
              </a:rPr>
              <a:t>comunicación”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02099" y="2045755"/>
            <a:ext cx="2159000" cy="44830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  <a:tabLst>
                <a:tab pos="639445" algn="l"/>
                <a:tab pos="950594" algn="l"/>
                <a:tab pos="2046605" algn="l"/>
              </a:tabLst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1.-L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a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comunicació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n	y 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su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s	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interacciones.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02099" y="2464855"/>
            <a:ext cx="21513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990000"/>
                </a:solidFill>
                <a:latin typeface="Arial"/>
                <a:cs typeface="Arial"/>
              </a:rPr>
              <a:t>2.-Tipos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de</a:t>
            </a:r>
            <a:r>
              <a:rPr sz="1400" b="1" spc="26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interacción: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02099" y="2674404"/>
            <a:ext cx="2156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2035" algn="l"/>
                <a:tab pos="2044064" algn="l"/>
              </a:tabLst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personal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,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colectiv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a	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02099" y="2883954"/>
            <a:ext cx="21558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2480" algn="l"/>
                <a:tab pos="2043430" algn="l"/>
              </a:tabLst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masiva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,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intrapersona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l	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02099" y="3093503"/>
            <a:ext cx="21532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1915" algn="l"/>
              </a:tabLst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interpersonal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,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unilateral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02099" y="3512603"/>
            <a:ext cx="12763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pública,directa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40224" y="3722152"/>
            <a:ext cx="5689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formal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31224" y="3931702"/>
            <a:ext cx="8293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6915" algn="l"/>
              </a:tabLst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verba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l	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02099" y="3303053"/>
            <a:ext cx="2156460" cy="86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r">
              <a:lnSpc>
                <a:spcPts val="1664"/>
              </a:lnSpc>
              <a:spcBef>
                <a:spcPts val="100"/>
              </a:spcBef>
              <a:tabLst>
                <a:tab pos="288925" algn="l"/>
                <a:tab pos="1208405" algn="l"/>
                <a:tab pos="2029460" algn="l"/>
              </a:tabLst>
            </a:pP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y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bilateral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,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privad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a	y</a:t>
            </a:r>
            <a:endParaRPr sz="1400">
              <a:latin typeface="Arial"/>
              <a:cs typeface="Arial"/>
            </a:endParaRPr>
          </a:p>
          <a:p>
            <a:pPr marL="1925955" marR="5080" indent="116839" algn="r">
              <a:lnSpc>
                <a:spcPts val="1650"/>
              </a:lnSpc>
              <a:spcBef>
                <a:spcPts val="65"/>
              </a:spcBef>
            </a:pP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e  e 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no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02099" y="3722152"/>
            <a:ext cx="813435" cy="86741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650"/>
              </a:lnSpc>
              <a:spcBef>
                <a:spcPts val="180"/>
              </a:spcBef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indirecta,  informal,  verbal.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0"/>
              </a:lnSpc>
            </a:pPr>
            <a:r>
              <a:rPr sz="1400" b="1" spc="-10" dirty="0">
                <a:solidFill>
                  <a:srgbClr val="990000"/>
                </a:solidFill>
                <a:latin typeface="Arial"/>
                <a:cs typeface="Arial"/>
              </a:rPr>
              <a:t>3.-Tipos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02099" y="4560351"/>
            <a:ext cx="9804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publicitario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216209" y="4350801"/>
            <a:ext cx="1242060" cy="448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ts val="1664"/>
              </a:lnSpc>
              <a:spcBef>
                <a:spcPts val="100"/>
              </a:spcBef>
              <a:tabLst>
                <a:tab pos="443230" algn="l"/>
              </a:tabLst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d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e	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mensaje:</a:t>
            </a:r>
            <a:endParaRPr sz="1400">
              <a:latin typeface="Arial"/>
              <a:cs typeface="Arial"/>
            </a:endParaRPr>
          </a:p>
          <a:p>
            <a:pPr marR="5080" algn="r">
              <a:lnSpc>
                <a:spcPts val="1664"/>
              </a:lnSpc>
            </a:pP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02099" y="4769900"/>
            <a:ext cx="14065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propagandístico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07068" y="2045755"/>
            <a:ext cx="2098675" cy="109946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Libro de 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texto </a:t>
            </a:r>
            <a:r>
              <a:rPr lang="es-MX" sz="1400" b="1" dirty="0">
                <a:solidFill>
                  <a:srgbClr val="990000"/>
                </a:solidFill>
                <a:latin typeface="Arial"/>
                <a:cs typeface="Arial"/>
              </a:rPr>
              <a:t>impreso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,  enlace de la academia,  blog, ejemplos de los  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tipos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de comunicación</a:t>
            </a:r>
            <a:r>
              <a:rPr sz="1400" b="1" spc="-95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y 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de</a:t>
            </a:r>
            <a:r>
              <a:rPr sz="1400" b="1" spc="-10" dirty="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990000"/>
                </a:solidFill>
                <a:latin typeface="Arial"/>
                <a:cs typeface="Arial"/>
              </a:rPr>
              <a:t>mensajes.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912037" y="2045755"/>
            <a:ext cx="2049780" cy="66428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8419">
              <a:lnSpc>
                <a:spcPts val="1650"/>
              </a:lnSpc>
              <a:spcBef>
                <a:spcPts val="65"/>
              </a:spcBef>
            </a:pPr>
            <a:r>
              <a:rPr lang="es-MX" sz="1400" dirty="0">
                <a:latin typeface="Arial"/>
                <a:cs typeface="Arial"/>
              </a:rPr>
              <a:t>Criterios de evaluación del segundo periodo.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00"/>
              </a:lnSpc>
            </a:pPr>
            <a:r>
              <a:rPr sz="1400" b="1" dirty="0">
                <a:solidFill>
                  <a:srgbClr val="990000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81" cy="51434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74" y="4533890"/>
              <a:ext cx="634998" cy="6095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97857" y="2017"/>
              <a:ext cx="746123" cy="6102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97857" y="612223"/>
              <a:ext cx="746123" cy="60718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174" y="3924292"/>
            <a:ext cx="634998" cy="6095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199" y="0"/>
            <a:ext cx="6879590" cy="723265"/>
          </a:xfrm>
          <a:custGeom>
            <a:avLst/>
            <a:gdLst/>
            <a:ahLst/>
            <a:cxnLst/>
            <a:rect l="l" t="t" r="r" b="b"/>
            <a:pathLst>
              <a:path w="6879590" h="723265">
                <a:moveTo>
                  <a:pt x="6879586" y="722998"/>
                </a:moveTo>
                <a:lnTo>
                  <a:pt x="0" y="722998"/>
                </a:lnTo>
                <a:lnTo>
                  <a:pt x="0" y="0"/>
                </a:lnTo>
                <a:lnTo>
                  <a:pt x="6879586" y="0"/>
                </a:lnTo>
                <a:lnTo>
                  <a:pt x="6879586" y="722998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Presentación </a:t>
            </a:r>
            <a:r>
              <a:rPr spc="-5" dirty="0"/>
              <a:t>del</a:t>
            </a:r>
            <a:r>
              <a:rPr spc="-90" dirty="0"/>
              <a:t> </a:t>
            </a:r>
            <a:r>
              <a:rPr spc="-5" dirty="0"/>
              <a:t>programa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259933" y="719117"/>
            <a:ext cx="57365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1022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Ciencia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comunicación	I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70452"/>
              </p:ext>
            </p:extLst>
          </p:nvPr>
        </p:nvGraphicFramePr>
        <p:xfrm>
          <a:off x="0" y="1204347"/>
          <a:ext cx="9143999" cy="3642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5298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Bloques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CD118C"/>
                      </a:solidFill>
                      <a:prstDash val="solid"/>
                    </a:lnR>
                    <a:lnT w="19050">
                      <a:solidFill>
                        <a:srgbClr val="CD118C"/>
                      </a:solidFill>
                      <a:prstDash val="solid"/>
                    </a:lnT>
                    <a:lnB w="19050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00647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Objetos de  Aprendizaje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19050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Recursos</a:t>
                      </a:r>
                      <a:r>
                        <a:rPr sz="1800" spc="-3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didácticos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2105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Evidencias</a:t>
                      </a:r>
                      <a:r>
                        <a:rPr sz="1800" spc="-100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de  desempeño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994">
                <a:tc>
                  <a:txBody>
                    <a:bodyPr/>
                    <a:lstStyle/>
                    <a:p>
                      <a:pPr marL="9525" marR="58610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Bloque IV”  Comunicación</a:t>
                      </a:r>
                      <a:r>
                        <a:rPr sz="1800" spc="-90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y  cultura”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R w="9525">
                      <a:solidFill>
                        <a:srgbClr val="CD118C"/>
                      </a:solidFill>
                      <a:prstDash val="solid"/>
                    </a:lnR>
                    <a:lnT w="19050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77470">
                        <a:lnSpc>
                          <a:spcPts val="1650"/>
                        </a:lnSpc>
                        <a:spcBef>
                          <a:spcPts val="700"/>
                        </a:spcBef>
                        <a:tabLst>
                          <a:tab pos="1008380" algn="l"/>
                          <a:tab pos="1076325" algn="l"/>
                          <a:tab pos="1310005" algn="l"/>
                          <a:tab pos="1350010" algn="l"/>
                          <a:tab pos="1388745" algn="l"/>
                          <a:tab pos="2119630" algn="l"/>
                        </a:tabLst>
                      </a:pP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1.-La cultura: Definición.  2.-Formas de adquirir la  cultura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:	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Aculturación,  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transculturación, 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multiculturalidad,  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función			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simbólica.  3.-Globalizació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n	y 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cultura:			</a:t>
                      </a:r>
                      <a:r>
                        <a:rPr sz="1400" b="1" spc="-1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Valoración 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cultura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l	y		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empresas  culturales.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268605">
                        <a:lnSpc>
                          <a:spcPts val="1650"/>
                        </a:lnSpc>
                        <a:spcBef>
                          <a:spcPts val="700"/>
                        </a:spcBef>
                      </a:pP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Libro de 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texto </a:t>
                      </a:r>
                      <a:r>
                        <a:rPr lang="es-MX"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impreso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,  enlace de la</a:t>
                      </a:r>
                      <a:r>
                        <a:rPr sz="1400" b="1" spc="-8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academia,  blog, ejemplos de las  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formas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de cultura 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la  globalización en la  cultura.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600"/>
                        </a:lnSpc>
                      </a:pPr>
                      <a:r>
                        <a:rPr lang="es-MX" sz="1400" dirty="0">
                          <a:latin typeface="Arial"/>
                          <a:cs typeface="Arial"/>
                        </a:rPr>
                        <a:t>Criterios de evaluación del tercer periodo.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10" name="chimes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81" cy="51434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174" y="4533890"/>
              <a:ext cx="634998" cy="6095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97857" y="2017"/>
              <a:ext cx="746123" cy="6102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97857" y="612223"/>
              <a:ext cx="746123" cy="60718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3174" y="3924292"/>
            <a:ext cx="634998" cy="6095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199" y="0"/>
            <a:ext cx="6879590" cy="723265"/>
          </a:xfrm>
          <a:custGeom>
            <a:avLst/>
            <a:gdLst/>
            <a:ahLst/>
            <a:cxnLst/>
            <a:rect l="l" t="t" r="r" b="b"/>
            <a:pathLst>
              <a:path w="6879590" h="723265">
                <a:moveTo>
                  <a:pt x="6879586" y="722998"/>
                </a:moveTo>
                <a:lnTo>
                  <a:pt x="0" y="722998"/>
                </a:lnTo>
                <a:lnTo>
                  <a:pt x="0" y="0"/>
                </a:lnTo>
                <a:lnTo>
                  <a:pt x="6879586" y="0"/>
                </a:lnTo>
                <a:lnTo>
                  <a:pt x="6879586" y="722998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Presentación </a:t>
            </a:r>
            <a:r>
              <a:rPr spc="-5" dirty="0"/>
              <a:t>del</a:t>
            </a:r>
            <a:r>
              <a:rPr spc="-90" dirty="0"/>
              <a:t> </a:t>
            </a:r>
            <a:r>
              <a:rPr spc="-5" dirty="0"/>
              <a:t>programa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259933" y="719117"/>
            <a:ext cx="573659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610225" algn="l"/>
              </a:tabLst>
            </a:pP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Ciencia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d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l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comunicación	I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75361"/>
              </p:ext>
            </p:extLst>
          </p:nvPr>
        </p:nvGraphicFramePr>
        <p:xfrm>
          <a:off x="0" y="1204347"/>
          <a:ext cx="9143999" cy="3432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7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2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5298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Bloques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R w="19050">
                      <a:solidFill>
                        <a:srgbClr val="CD118C"/>
                      </a:solidFill>
                      <a:prstDash val="solid"/>
                    </a:lnR>
                    <a:lnT w="19050">
                      <a:solidFill>
                        <a:srgbClr val="CD118C"/>
                      </a:solidFill>
                      <a:prstDash val="solid"/>
                    </a:lnT>
                    <a:lnB w="19050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00647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Objetos de  Aprendizaje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19050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Recursos</a:t>
                      </a:r>
                      <a:r>
                        <a:rPr sz="1800" spc="-3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didácticos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82105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Evidencias</a:t>
                      </a:r>
                      <a:r>
                        <a:rPr sz="1800" spc="-100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de  desempeño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44">
                <a:tc>
                  <a:txBody>
                    <a:bodyPr/>
                    <a:lstStyle/>
                    <a:p>
                      <a:pPr marL="9525" marR="196215">
                        <a:lnSpc>
                          <a:spcPct val="100699"/>
                        </a:lnSpc>
                        <a:spcBef>
                          <a:spcPts val="585"/>
                        </a:spcBef>
                      </a:pP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Bloque V” El uso</a:t>
                      </a:r>
                      <a:r>
                        <a:rPr sz="1800" spc="-100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de  Internet en la  </a:t>
                      </a:r>
                      <a:r>
                        <a:rPr sz="1800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comunicación”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R w="9525">
                      <a:solidFill>
                        <a:srgbClr val="CD118C"/>
                      </a:solidFill>
                      <a:prstDash val="solid"/>
                    </a:lnR>
                    <a:lnT w="19050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78740">
                        <a:lnSpc>
                          <a:spcPts val="1650"/>
                        </a:lnSpc>
                        <a:spcBef>
                          <a:spcPts val="700"/>
                        </a:spcBef>
                        <a:tabLst>
                          <a:tab pos="1132205" algn="l"/>
                          <a:tab pos="2118995" algn="l"/>
                        </a:tabLst>
                      </a:pP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1.-Internet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: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Definició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n	y 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características.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5725" marR="78105" indent="68580">
                        <a:lnSpc>
                          <a:spcPts val="1650"/>
                        </a:lnSpc>
                        <a:tabLst>
                          <a:tab pos="434340" algn="l"/>
                          <a:tab pos="723265" algn="l"/>
                          <a:tab pos="1078230" algn="l"/>
                          <a:tab pos="1120140" algn="l"/>
                          <a:tab pos="1200785" algn="l"/>
                          <a:tab pos="1231265" algn="l"/>
                          <a:tab pos="1339850" algn="l"/>
                        </a:tabLst>
                      </a:pP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2.-Análisis del discurso  e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n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a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red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:		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Informativo,  entretenimiento,  comercia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l	y		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educativo.  3.-Clasificación de sitios  web: Eduteka, blogspot,  wikispace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,	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maestroteca,  moodle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,				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bibliotheka.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268605">
                        <a:lnSpc>
                          <a:spcPts val="1650"/>
                        </a:lnSpc>
                        <a:spcBef>
                          <a:spcPts val="700"/>
                        </a:spcBef>
                      </a:pP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Libro de 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texto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digital,  enlace de la</a:t>
                      </a:r>
                      <a:r>
                        <a:rPr sz="1400" b="1" spc="-8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academia,  blog, ejemplos de los  sitios web </a:t>
                      </a:r>
                      <a:r>
                        <a:rPr sz="1400" b="1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y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discursos  de</a:t>
                      </a:r>
                      <a:r>
                        <a:rPr sz="1400" b="1" spc="-10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990000"/>
                          </a:solidFill>
                          <a:latin typeface="Arial"/>
                          <a:cs typeface="Arial"/>
                        </a:rPr>
                        <a:t>internet.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257810">
                        <a:lnSpc>
                          <a:spcPts val="1650"/>
                        </a:lnSpc>
                        <a:spcBef>
                          <a:spcPts val="700"/>
                        </a:spcBef>
                      </a:pPr>
                      <a:r>
                        <a:rPr lang="es-MX" sz="1400" dirty="0">
                          <a:latin typeface="Arial"/>
                          <a:cs typeface="Arial"/>
                        </a:rPr>
                        <a:t>Criterios de evaluación del tercer periodo.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8900" marB="0">
                    <a:lnL w="9525">
                      <a:solidFill>
                        <a:srgbClr val="CD118C"/>
                      </a:solidFill>
                      <a:prstDash val="solid"/>
                    </a:lnL>
                    <a:lnR w="9525">
                      <a:solidFill>
                        <a:srgbClr val="CD118C"/>
                      </a:solidFill>
                      <a:prstDash val="solid"/>
                    </a:lnR>
                    <a:lnT w="9525">
                      <a:solidFill>
                        <a:srgbClr val="CD118C"/>
                      </a:solidFill>
                      <a:prstDash val="solid"/>
                    </a:lnT>
                    <a:lnB w="9525">
                      <a:solidFill>
                        <a:srgbClr val="CD118C"/>
                      </a:solidFill>
                      <a:prstDash val="solid"/>
                    </a:lnB>
                    <a:solidFill>
                      <a:srgbClr val="D4A5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10" name="chimes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99" y="93299"/>
            <a:ext cx="6879590" cy="970280"/>
          </a:xfrm>
          <a:custGeom>
            <a:avLst/>
            <a:gdLst/>
            <a:ahLst/>
            <a:cxnLst/>
            <a:rect l="l" t="t" r="r" b="b"/>
            <a:pathLst>
              <a:path w="6879590" h="970280">
                <a:moveTo>
                  <a:pt x="6879586" y="970198"/>
                </a:moveTo>
                <a:lnTo>
                  <a:pt x="0" y="970198"/>
                </a:lnTo>
                <a:lnTo>
                  <a:pt x="0" y="0"/>
                </a:lnTo>
                <a:lnTo>
                  <a:pt x="6879586" y="0"/>
                </a:lnTo>
                <a:lnTo>
                  <a:pt x="6879586" y="970198"/>
                </a:lnTo>
                <a:close/>
              </a:path>
            </a:pathLst>
          </a:custGeom>
          <a:solidFill>
            <a:srgbClr val="FFE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02811" y="35434"/>
            <a:ext cx="61810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8675" marR="5080" indent="-208661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741A46"/>
                </a:solidFill>
              </a:rPr>
              <a:t>Metodología </a:t>
            </a:r>
            <a:r>
              <a:rPr sz="3000" spc="-5" dirty="0">
                <a:solidFill>
                  <a:srgbClr val="741A46"/>
                </a:solidFill>
              </a:rPr>
              <a:t>de trabajo </a:t>
            </a:r>
            <a:r>
              <a:rPr sz="3000" dirty="0">
                <a:solidFill>
                  <a:srgbClr val="741A46"/>
                </a:solidFill>
              </a:rPr>
              <a:t>y </a:t>
            </a:r>
            <a:r>
              <a:rPr sz="3000" spc="-5" dirty="0">
                <a:solidFill>
                  <a:srgbClr val="741A46"/>
                </a:solidFill>
              </a:rPr>
              <a:t>Normas</a:t>
            </a:r>
            <a:r>
              <a:rPr sz="3000" spc="-105" dirty="0">
                <a:solidFill>
                  <a:srgbClr val="741A46"/>
                </a:solidFill>
              </a:rPr>
              <a:t> </a:t>
            </a:r>
            <a:r>
              <a:rPr sz="3000" spc="-5" dirty="0">
                <a:solidFill>
                  <a:srgbClr val="741A46"/>
                </a:solidFill>
              </a:rPr>
              <a:t>de  </a:t>
            </a:r>
            <a:r>
              <a:rPr sz="3000" dirty="0">
                <a:solidFill>
                  <a:srgbClr val="741A46"/>
                </a:solidFill>
              </a:rPr>
              <a:t>convivencia</a:t>
            </a:r>
            <a:endParaRPr sz="3000"/>
          </a:p>
        </p:txBody>
      </p:sp>
      <p:sp>
        <p:nvSpPr>
          <p:cNvPr id="6" name="object 6"/>
          <p:cNvSpPr/>
          <p:nvPr/>
        </p:nvSpPr>
        <p:spPr>
          <a:xfrm>
            <a:off x="37742" y="895350"/>
            <a:ext cx="8763999" cy="40041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66800" y="2419350"/>
            <a:ext cx="2264031" cy="1392369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Acuerdos del grupo  para convivir </a:t>
            </a:r>
            <a:r>
              <a:rPr lang="es-MX" sz="1800" b="1" spc="-5" dirty="0">
                <a:solidFill>
                  <a:srgbClr val="0000FF"/>
                </a:solidFill>
                <a:latin typeface="Arial"/>
                <a:cs typeface="Arial"/>
              </a:rPr>
              <a:t>en el aula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800" b="1" spc="-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lograr  un excelente  desempeño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53000" y="1743159"/>
            <a:ext cx="3312197" cy="1671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Estrategias de</a:t>
            </a:r>
            <a:r>
              <a:rPr sz="1800" b="1" spc="-5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aprendizaje</a:t>
            </a:r>
            <a:r>
              <a:rPr lang="es-MX" sz="1800" b="1" spc="-5" dirty="0">
                <a:solidFill>
                  <a:srgbClr val="0000FF"/>
                </a:solidFill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</a:pPr>
            <a:r>
              <a:rPr sz="1800" b="1" spc="-5" dirty="0" err="1">
                <a:solidFill>
                  <a:srgbClr val="0000FF"/>
                </a:solidFill>
                <a:latin typeface="Arial"/>
                <a:cs typeface="Arial"/>
              </a:rPr>
              <a:t>Esquemas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, debates</a:t>
            </a:r>
            <a:r>
              <a:rPr lang="es-MX"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,  Foros, Entre</a:t>
            </a:r>
            <a:r>
              <a:rPr lang="es-MX" b="1" spc="-20" dirty="0">
                <a:solidFill>
                  <a:srgbClr val="0000FF"/>
                </a:solidFill>
                <a:latin typeface="Arial"/>
                <a:cs typeface="Arial"/>
              </a:rPr>
              <a:t>vistas,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concursos,  lecturas reflexivas</a:t>
            </a:r>
            <a:r>
              <a:rPr lang="es-MX" b="1" spc="-5" dirty="0">
                <a:solidFill>
                  <a:srgbClr val="0000FF"/>
                </a:solidFill>
                <a:latin typeface="Arial"/>
                <a:cs typeface="Arial"/>
              </a:rPr>
              <a:t>,</a:t>
            </a:r>
            <a:r>
              <a:rPr sz="1800" b="1" spc="-9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páginas  web,</a:t>
            </a:r>
            <a:r>
              <a:rPr lang="es-MX" sz="1800" b="1" spc="-5" dirty="0">
                <a:solidFill>
                  <a:srgbClr val="0000FF"/>
                </a:solidFill>
                <a:latin typeface="Arial"/>
                <a:cs typeface="Arial"/>
              </a:rPr>
              <a:t>periódico digital y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s-MX" b="1" spc="-5" dirty="0">
                <a:solidFill>
                  <a:srgbClr val="0000FF"/>
                </a:solidFill>
                <a:latin typeface="Arial"/>
                <a:cs typeface="Arial"/>
              </a:rPr>
              <a:t>libreta de evidencias</a:t>
            </a:r>
            <a:r>
              <a:rPr lang="es-MX" sz="1800" b="1" spc="-5" dirty="0">
                <a:solidFill>
                  <a:srgbClr val="0000FF"/>
                </a:solidFill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0099" y="1342123"/>
            <a:ext cx="347535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FF"/>
                </a:solidFill>
                <a:latin typeface="Arial"/>
                <a:cs typeface="Arial"/>
              </a:rPr>
              <a:t>ENCUADRE</a:t>
            </a:r>
            <a:endParaRPr sz="4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7070" y="2251792"/>
            <a:ext cx="6798309" cy="1883410"/>
          </a:xfrm>
          <a:prstGeom prst="rect">
            <a:avLst/>
          </a:prstGeom>
          <a:solidFill>
            <a:srgbClr val="CD108C"/>
          </a:solidFill>
          <a:ln w="9524">
            <a:solidFill>
              <a:srgbClr val="A51C00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85725" marR="408940">
              <a:lnSpc>
                <a:spcPts val="285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Objetivo:Reconoce los aspectos del encuadre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mediante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el diálogo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la finalidad de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mejorar  su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desempeño académico en el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curso.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0"/>
            <a:ext cx="6879590" cy="1063625"/>
          </a:xfrm>
          <a:custGeom>
            <a:avLst/>
            <a:gdLst/>
            <a:ahLst/>
            <a:cxnLst/>
            <a:rect l="l" t="t" r="r" b="b"/>
            <a:pathLst>
              <a:path w="6879590" h="1063625">
                <a:moveTo>
                  <a:pt x="6879586" y="1063498"/>
                </a:moveTo>
                <a:lnTo>
                  <a:pt x="0" y="1063498"/>
                </a:lnTo>
                <a:lnTo>
                  <a:pt x="0" y="0"/>
                </a:lnTo>
                <a:lnTo>
                  <a:pt x="6879586" y="0"/>
                </a:lnTo>
                <a:lnTo>
                  <a:pt x="6879586" y="1063498"/>
                </a:lnTo>
                <a:close/>
              </a:path>
            </a:pathLst>
          </a:custGeom>
          <a:solidFill>
            <a:srgbClr val="FFE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2811" y="35434"/>
            <a:ext cx="61810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8675" marR="5080" indent="-208661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741A46"/>
                </a:solidFill>
              </a:rPr>
              <a:t>Metodología </a:t>
            </a:r>
            <a:r>
              <a:rPr sz="3000" spc="-5" dirty="0">
                <a:solidFill>
                  <a:srgbClr val="741A46"/>
                </a:solidFill>
              </a:rPr>
              <a:t>de trabajo </a:t>
            </a:r>
            <a:r>
              <a:rPr sz="3000" dirty="0">
                <a:solidFill>
                  <a:srgbClr val="741A46"/>
                </a:solidFill>
              </a:rPr>
              <a:t>y </a:t>
            </a:r>
            <a:r>
              <a:rPr sz="3000" spc="-5" dirty="0">
                <a:solidFill>
                  <a:srgbClr val="741A46"/>
                </a:solidFill>
              </a:rPr>
              <a:t>Normas</a:t>
            </a:r>
            <a:r>
              <a:rPr sz="3000" spc="-105" dirty="0">
                <a:solidFill>
                  <a:srgbClr val="741A46"/>
                </a:solidFill>
              </a:rPr>
              <a:t> </a:t>
            </a:r>
            <a:r>
              <a:rPr sz="3000" spc="-5" dirty="0">
                <a:solidFill>
                  <a:srgbClr val="741A46"/>
                </a:solidFill>
              </a:rPr>
              <a:t>de  </a:t>
            </a:r>
            <a:r>
              <a:rPr sz="3000" dirty="0">
                <a:solidFill>
                  <a:srgbClr val="741A46"/>
                </a:solidFill>
              </a:rPr>
              <a:t>convivencia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153749" y="995723"/>
            <a:ext cx="8671403" cy="39575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0600" y="1428750"/>
            <a:ext cx="2514600" cy="2231637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Material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de apoyo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y 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didáctico: Libro de 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texto</a:t>
            </a:r>
            <a:r>
              <a:rPr lang="es-MX" sz="1800" b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s-MX" b="1" dirty="0">
                <a:solidFill>
                  <a:srgbClr val="0000FF"/>
                </a:solidFill>
                <a:latin typeface="Arial"/>
                <a:cs typeface="Arial"/>
              </a:rPr>
              <a:t>impreso</a:t>
            </a:r>
            <a:r>
              <a:rPr lang="es-MX" sz="1800" b="1" dirty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sz="1800" b="1" dirty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libreta  profesional,</a:t>
            </a:r>
            <a:r>
              <a:rPr sz="1800" b="1" spc="-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revistas,  recortes, dibujos,  plumones,colores,  diurex,hojas de  colores,</a:t>
            </a:r>
            <a:r>
              <a:rPr sz="1800" b="1" spc="-1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00FF"/>
                </a:solidFill>
                <a:latin typeface="Arial"/>
                <a:cs typeface="Arial"/>
              </a:rPr>
              <a:t>etc.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70818" y="1656890"/>
            <a:ext cx="3183890" cy="1951881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b="1" spc="-5" dirty="0">
                <a:latin typeface="Arial"/>
                <a:cs typeface="Arial"/>
              </a:rPr>
              <a:t>Ambientación en el grupo:    </a:t>
            </a:r>
            <a:r>
              <a:rPr sz="1800" b="1" dirty="0">
                <a:latin typeface="Arial"/>
                <a:cs typeface="Arial"/>
              </a:rPr>
              <a:t>frases </a:t>
            </a:r>
            <a:r>
              <a:rPr sz="1800" b="1" spc="-5" dirty="0">
                <a:latin typeface="Arial"/>
                <a:cs typeface="Arial"/>
              </a:rPr>
              <a:t>alusivas al día,  repasar los acuerdos,  responder la bitácora,  participar en concursos </a:t>
            </a:r>
            <a:r>
              <a:rPr sz="1800" b="1" dirty="0">
                <a:latin typeface="Arial"/>
                <a:cs typeface="Arial"/>
              </a:rPr>
              <a:t>y  </a:t>
            </a:r>
            <a:r>
              <a:rPr sz="1800" b="1" spc="-5" dirty="0">
                <a:latin typeface="Arial"/>
                <a:cs typeface="Arial"/>
              </a:rPr>
              <a:t>actividades de nuestra  institución,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etc.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9" y="69974"/>
            <a:ext cx="6879590" cy="993775"/>
          </a:xfrm>
          <a:custGeom>
            <a:avLst/>
            <a:gdLst/>
            <a:ahLst/>
            <a:cxnLst/>
            <a:rect l="l" t="t" r="r" b="b"/>
            <a:pathLst>
              <a:path w="6879590" h="993775">
                <a:moveTo>
                  <a:pt x="6879586" y="993298"/>
                </a:moveTo>
                <a:lnTo>
                  <a:pt x="0" y="993298"/>
                </a:lnTo>
                <a:lnTo>
                  <a:pt x="0" y="0"/>
                </a:lnTo>
                <a:lnTo>
                  <a:pt x="6879586" y="0"/>
                </a:lnTo>
                <a:lnTo>
                  <a:pt x="6879586" y="99329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2811" y="35209"/>
            <a:ext cx="618109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8675" marR="5080" indent="-208661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741A46"/>
                </a:solidFill>
              </a:rPr>
              <a:t>Metodología </a:t>
            </a:r>
            <a:r>
              <a:rPr sz="3000" spc="-5" dirty="0">
                <a:solidFill>
                  <a:srgbClr val="741A46"/>
                </a:solidFill>
              </a:rPr>
              <a:t>de trabajo </a:t>
            </a:r>
            <a:r>
              <a:rPr sz="3000" dirty="0">
                <a:solidFill>
                  <a:srgbClr val="741A46"/>
                </a:solidFill>
              </a:rPr>
              <a:t>y </a:t>
            </a:r>
            <a:r>
              <a:rPr sz="3000" spc="-5" dirty="0">
                <a:solidFill>
                  <a:srgbClr val="741A46"/>
                </a:solidFill>
              </a:rPr>
              <a:t>Normas</a:t>
            </a:r>
            <a:r>
              <a:rPr sz="3000" spc="-105" dirty="0">
                <a:solidFill>
                  <a:srgbClr val="741A46"/>
                </a:solidFill>
              </a:rPr>
              <a:t> </a:t>
            </a:r>
            <a:r>
              <a:rPr sz="3000" spc="-5" dirty="0">
                <a:solidFill>
                  <a:srgbClr val="741A46"/>
                </a:solidFill>
              </a:rPr>
              <a:t>de  </a:t>
            </a:r>
            <a:r>
              <a:rPr sz="3000" dirty="0">
                <a:solidFill>
                  <a:srgbClr val="741A46"/>
                </a:solidFill>
              </a:rPr>
              <a:t>convivencia</a:t>
            </a:r>
            <a:endParaRPr sz="3000"/>
          </a:p>
        </p:txBody>
      </p:sp>
      <p:sp>
        <p:nvSpPr>
          <p:cNvPr id="4" name="object 4"/>
          <p:cNvSpPr/>
          <p:nvPr/>
        </p:nvSpPr>
        <p:spPr>
          <a:xfrm>
            <a:off x="-9524" y="830223"/>
            <a:ext cx="8613065" cy="4263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2811" y="2266950"/>
            <a:ext cx="2449195" cy="183896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>
              <a:lnSpc>
                <a:spcPts val="2850"/>
              </a:lnSpc>
              <a:spcBef>
                <a:spcPts val="219"/>
              </a:spcBef>
            </a:pPr>
            <a:r>
              <a:rPr sz="2400" spc="-25" dirty="0">
                <a:solidFill>
                  <a:srgbClr val="851F0B"/>
                </a:solidFill>
                <a:latin typeface="Arial"/>
                <a:cs typeface="Arial"/>
              </a:rPr>
              <a:t>Tipos </a:t>
            </a:r>
            <a:r>
              <a:rPr sz="2400" dirty="0">
                <a:solidFill>
                  <a:srgbClr val="851F0B"/>
                </a:solidFill>
                <a:latin typeface="Arial"/>
                <a:cs typeface="Arial"/>
              </a:rPr>
              <a:t>o </a:t>
            </a:r>
            <a:r>
              <a:rPr sz="2400" spc="-5" dirty="0">
                <a:solidFill>
                  <a:srgbClr val="851F0B"/>
                </a:solidFill>
                <a:latin typeface="Arial"/>
                <a:cs typeface="Arial"/>
              </a:rPr>
              <a:t>formas</a:t>
            </a:r>
            <a:r>
              <a:rPr sz="2400" spc="-75" dirty="0">
                <a:solidFill>
                  <a:srgbClr val="851F0B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851F0B"/>
                </a:solidFill>
                <a:latin typeface="Arial"/>
                <a:cs typeface="Arial"/>
              </a:rPr>
              <a:t>de  evaluación: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45"/>
              </a:lnSpc>
            </a:pPr>
            <a:r>
              <a:rPr sz="2400" spc="-5" dirty="0">
                <a:solidFill>
                  <a:srgbClr val="851F0B"/>
                </a:solidFill>
                <a:latin typeface="Arial"/>
                <a:cs typeface="Arial"/>
              </a:rPr>
              <a:t>-</a:t>
            </a:r>
            <a:r>
              <a:rPr sz="2400" b="1" spc="-5" dirty="0">
                <a:solidFill>
                  <a:srgbClr val="1154CC"/>
                </a:solidFill>
                <a:latin typeface="Arial"/>
                <a:cs typeface="Arial"/>
              </a:rPr>
              <a:t>Diagnóstostica</a:t>
            </a:r>
            <a:endParaRPr sz="2400" dirty="0">
              <a:latin typeface="Arial"/>
              <a:cs typeface="Arial"/>
            </a:endParaRPr>
          </a:p>
          <a:p>
            <a:pPr marL="198120" indent="-186055">
              <a:lnSpc>
                <a:spcPts val="2850"/>
              </a:lnSpc>
              <a:buChar char="-"/>
              <a:tabLst>
                <a:tab pos="198755" algn="l"/>
              </a:tabLst>
            </a:pPr>
            <a:r>
              <a:rPr sz="2400" b="1" spc="-5" dirty="0">
                <a:solidFill>
                  <a:srgbClr val="1154CC"/>
                </a:solidFill>
                <a:latin typeface="Arial"/>
                <a:cs typeface="Arial"/>
              </a:rPr>
              <a:t>Formativa</a:t>
            </a:r>
            <a:endParaRPr sz="2400" dirty="0">
              <a:latin typeface="Arial"/>
              <a:cs typeface="Arial"/>
            </a:endParaRPr>
          </a:p>
          <a:p>
            <a:pPr marL="198120" indent="-186055">
              <a:lnSpc>
                <a:spcPts val="2865"/>
              </a:lnSpc>
              <a:buChar char="-"/>
              <a:tabLst>
                <a:tab pos="198755" algn="l"/>
              </a:tabLst>
            </a:pPr>
            <a:r>
              <a:rPr sz="2400" b="1" spc="-5" dirty="0">
                <a:solidFill>
                  <a:srgbClr val="1154CC"/>
                </a:solidFill>
                <a:latin typeface="Arial"/>
                <a:cs typeface="Arial"/>
              </a:rPr>
              <a:t>Sumativa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9191" y="1984320"/>
            <a:ext cx="3160395" cy="2217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245110" algn="just">
              <a:lnSpc>
                <a:spcPts val="2850"/>
              </a:lnSpc>
              <a:spcBef>
                <a:spcPts val="219"/>
              </a:spcBef>
            </a:pPr>
            <a:r>
              <a:rPr sz="2400" b="1" spc="-5" dirty="0">
                <a:solidFill>
                  <a:srgbClr val="CD108C"/>
                </a:solidFill>
                <a:latin typeface="Arial"/>
                <a:cs typeface="Arial"/>
              </a:rPr>
              <a:t>Acciones </a:t>
            </a:r>
            <a:r>
              <a:rPr sz="2400" b="1" dirty="0">
                <a:solidFill>
                  <a:srgbClr val="CD108C"/>
                </a:solidFill>
                <a:latin typeface="Arial"/>
                <a:cs typeface="Arial"/>
              </a:rPr>
              <a:t>o tipos </a:t>
            </a:r>
            <a:r>
              <a:rPr sz="2400" b="1" spc="-5" dirty="0">
                <a:solidFill>
                  <a:srgbClr val="CD108C"/>
                </a:solidFill>
                <a:latin typeface="Arial"/>
                <a:cs typeface="Arial"/>
              </a:rPr>
              <a:t>de  evaluación según</a:t>
            </a:r>
            <a:r>
              <a:rPr sz="2400" b="1" spc="-90" dirty="0">
                <a:solidFill>
                  <a:srgbClr val="CD108C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D108C"/>
                </a:solidFill>
                <a:latin typeface="Arial"/>
                <a:cs typeface="Arial"/>
              </a:rPr>
              <a:t>el  agente: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065"/>
              </a:lnSpc>
            </a:pPr>
            <a:r>
              <a:rPr sz="1800" b="1" dirty="0">
                <a:solidFill>
                  <a:srgbClr val="0090DA"/>
                </a:solidFill>
                <a:latin typeface="Arial"/>
                <a:cs typeface="Arial"/>
              </a:rPr>
              <a:t>-Heteroevaluación</a:t>
            </a:r>
            <a:r>
              <a:rPr sz="1800" b="1" spc="-105" dirty="0">
                <a:solidFill>
                  <a:srgbClr val="0090DA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90DA"/>
                </a:solidFill>
                <a:latin typeface="Arial"/>
                <a:cs typeface="Arial"/>
              </a:rPr>
              <a:t>(Docente)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800" b="1" dirty="0">
                <a:solidFill>
                  <a:srgbClr val="0090DA"/>
                </a:solidFill>
                <a:latin typeface="Arial"/>
                <a:cs typeface="Arial"/>
              </a:rPr>
              <a:t>- </a:t>
            </a:r>
            <a:r>
              <a:rPr sz="1800" b="1" spc="-5" dirty="0">
                <a:solidFill>
                  <a:srgbClr val="0090DA"/>
                </a:solidFill>
                <a:latin typeface="Arial"/>
                <a:cs typeface="Arial"/>
              </a:rPr>
              <a:t>Coevaluación </a:t>
            </a:r>
            <a:r>
              <a:rPr sz="1800" b="1" dirty="0">
                <a:solidFill>
                  <a:srgbClr val="0090DA"/>
                </a:solidFill>
                <a:latin typeface="Arial"/>
                <a:cs typeface="Arial"/>
              </a:rPr>
              <a:t>( </a:t>
            </a:r>
            <a:r>
              <a:rPr sz="1800" b="1" spc="-5" dirty="0">
                <a:solidFill>
                  <a:srgbClr val="0090DA"/>
                </a:solidFill>
                <a:latin typeface="Arial"/>
                <a:cs typeface="Arial"/>
              </a:rPr>
              <a:t>entre</a:t>
            </a:r>
            <a:r>
              <a:rPr sz="1800" b="1" spc="-105" dirty="0">
                <a:solidFill>
                  <a:srgbClr val="0090D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0DA"/>
                </a:solidFill>
                <a:latin typeface="Arial"/>
                <a:cs typeface="Arial"/>
              </a:rPr>
              <a:t>pares)</a:t>
            </a:r>
            <a:endParaRPr sz="1800">
              <a:latin typeface="Arial"/>
              <a:cs typeface="Arial"/>
            </a:endParaRPr>
          </a:p>
          <a:p>
            <a:pPr marL="582295" marR="205740" indent="-570230">
              <a:lnSpc>
                <a:spcPct val="100699"/>
              </a:lnSpc>
            </a:pPr>
            <a:r>
              <a:rPr sz="1800" b="1" dirty="0">
                <a:solidFill>
                  <a:srgbClr val="0090DA"/>
                </a:solidFill>
                <a:latin typeface="Arial"/>
                <a:cs typeface="Arial"/>
              </a:rPr>
              <a:t>-Autoevaluación (</a:t>
            </a:r>
            <a:r>
              <a:rPr sz="1800" b="1" spc="-105" dirty="0">
                <a:solidFill>
                  <a:srgbClr val="0090D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90DA"/>
                </a:solidFill>
                <a:latin typeface="Arial"/>
                <a:cs typeface="Arial"/>
              </a:rPr>
              <a:t>reflexión  individual).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741" y="46264"/>
            <a:ext cx="7628894" cy="1393364"/>
          </a:xfrm>
          <a:custGeom>
            <a:avLst/>
            <a:gdLst/>
            <a:ahLst/>
            <a:cxnLst/>
            <a:rect l="l" t="t" r="r" b="b"/>
            <a:pathLst>
              <a:path w="6879590" h="1528445">
                <a:moveTo>
                  <a:pt x="6879586" y="1527896"/>
                </a:moveTo>
                <a:lnTo>
                  <a:pt x="0" y="1527896"/>
                </a:lnTo>
                <a:lnTo>
                  <a:pt x="0" y="0"/>
                </a:lnTo>
                <a:lnTo>
                  <a:pt x="6879586" y="0"/>
                </a:lnTo>
                <a:lnTo>
                  <a:pt x="6879586" y="1527896"/>
                </a:lnTo>
                <a:close/>
              </a:path>
            </a:pathLst>
          </a:custGeom>
          <a:solidFill>
            <a:srgbClr val="CD11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25443" y="42634"/>
            <a:ext cx="393763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00" marR="5080" indent="-10674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Criterios de</a:t>
            </a:r>
            <a:r>
              <a:rPr sz="2400" b="1" spc="-95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Evaluación  1°</a:t>
            </a:r>
            <a:r>
              <a:rPr sz="2400" b="1" spc="-15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Periodo</a:t>
            </a:r>
            <a:endParaRPr sz="2400" b="1" dirty="0"/>
          </a:p>
        </p:txBody>
      </p:sp>
      <p:sp>
        <p:nvSpPr>
          <p:cNvPr id="6" name="object 6"/>
          <p:cNvSpPr txBox="1"/>
          <p:nvPr/>
        </p:nvSpPr>
        <p:spPr>
          <a:xfrm>
            <a:off x="1057907" y="957028"/>
            <a:ext cx="694309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Ciencias de la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comunicación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199" y="1527897"/>
            <a:ext cx="8382001" cy="3101254"/>
          </a:xfrm>
          <a:custGeom>
            <a:avLst/>
            <a:gdLst/>
            <a:ahLst/>
            <a:cxnLst/>
            <a:rect l="l" t="t" r="r" b="b"/>
            <a:pathLst>
              <a:path w="8686800" h="3477895">
                <a:moveTo>
                  <a:pt x="8686782" y="3477592"/>
                </a:moveTo>
                <a:lnTo>
                  <a:pt x="0" y="3477592"/>
                </a:lnTo>
                <a:lnTo>
                  <a:pt x="0" y="0"/>
                </a:lnTo>
                <a:lnTo>
                  <a:pt x="8686782" y="0"/>
                </a:lnTo>
                <a:lnTo>
                  <a:pt x="8686782" y="3477592"/>
                </a:lnTo>
                <a:close/>
              </a:path>
            </a:pathLst>
          </a:custGeom>
          <a:solidFill>
            <a:srgbClr val="741A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9600" y="1584663"/>
            <a:ext cx="7483477" cy="29423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Elaboración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de un</a:t>
            </a:r>
            <a:r>
              <a:rPr lang="es-MX" sz="1400" b="1" spc="-5" dirty="0">
                <a:solidFill>
                  <a:srgbClr val="FFFFFF"/>
                </a:solidFill>
                <a:latin typeface="Arial"/>
                <a:cs typeface="Arial"/>
              </a:rPr>
              <a:t>a Página web o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Periódico</a:t>
            </a: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digital</a:t>
            </a:r>
            <a:endParaRPr lang="es-MX" sz="1400" b="1" spc="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endParaRPr lang="es-MX" sz="14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1.-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 Casos de la comunicación e información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 10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%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.12 de sep.</a:t>
            </a: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2.-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 Situaciones de los elementos de la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comunicación y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barreras .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%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. 14 de sep.</a:t>
            </a: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3.-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Entrega del bloque I.</a:t>
            </a:r>
            <a:r>
              <a:rPr sz="1400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10%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. En equipo.20 de sep.</a:t>
            </a:r>
          </a:p>
          <a:p>
            <a:pPr marL="12700" marR="1769745">
              <a:lnSpc>
                <a:spcPct val="100699"/>
              </a:lnSpc>
              <a:tabLst>
                <a:tab pos="2755265" algn="l"/>
                <a:tab pos="5498465" algn="l"/>
              </a:tabLst>
            </a:pP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4.-Exposición de los modelos de comunicación : Aristóteles, Harold D. Laswell y David K. Berlo.10%  . En equipo. 21 de sep.</a:t>
            </a:r>
          </a:p>
          <a:p>
            <a:pPr marL="12700" marR="1769745">
              <a:lnSpc>
                <a:spcPct val="100699"/>
              </a:lnSpc>
              <a:tabLst>
                <a:tab pos="2755265" algn="l"/>
                <a:tab pos="5498465" algn="l"/>
              </a:tabLst>
            </a:pPr>
            <a:r>
              <a:rPr lang="es-MX" sz="1400" spc="-10" dirty="0">
                <a:solidFill>
                  <a:srgbClr val="FFFFFF"/>
                </a:solidFill>
                <a:latin typeface="Arial"/>
                <a:cs typeface="Arial"/>
              </a:rPr>
              <a:t>5.-Avance</a:t>
            </a:r>
            <a:r>
              <a:rPr lang="es-MX" sz="1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lang="es-MX" sz="1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proyecto “ Mejorando mi salud emocional y Diseñando juntos. 20%. En equipo. 28 de sep.</a:t>
            </a:r>
            <a:endParaRPr lang="es-MX"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6.-Prueba objetiva.</a:t>
            </a:r>
            <a:r>
              <a:rPr lang="es-MX"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20%. Bloque I y Bloque II. Martes 3 de octubre. Laboratorio de informática.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7.- Foro de lectura y reporte de lectura.</a:t>
            </a:r>
            <a:r>
              <a:rPr lang="es-MX"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20% . 4 de octubre.</a:t>
            </a:r>
            <a:endParaRPr lang="es-MX" sz="1400" dirty="0">
              <a:latin typeface="Arial"/>
              <a:cs typeface="Arial"/>
            </a:endParaRP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endParaRPr sz="1800" dirty="0">
              <a:latin typeface="Arial"/>
              <a:cs typeface="Arial"/>
            </a:endParaRPr>
          </a:p>
          <a:p>
            <a:pPr marL="12700" marR="1769745">
              <a:lnSpc>
                <a:spcPct val="100699"/>
              </a:lnSpc>
              <a:tabLst>
                <a:tab pos="2755265" algn="l"/>
                <a:tab pos="5498465" algn="l"/>
              </a:tabLst>
            </a:pP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56468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99" y="0"/>
            <a:ext cx="6879590" cy="1310182"/>
          </a:xfrm>
          <a:custGeom>
            <a:avLst/>
            <a:gdLst/>
            <a:ahLst/>
            <a:cxnLst/>
            <a:rect l="l" t="t" r="r" b="b"/>
            <a:pathLst>
              <a:path w="6879590" h="1365250">
                <a:moveTo>
                  <a:pt x="6879586" y="1364647"/>
                </a:moveTo>
                <a:lnTo>
                  <a:pt x="0" y="1364647"/>
                </a:lnTo>
                <a:lnTo>
                  <a:pt x="0" y="0"/>
                </a:lnTo>
                <a:lnTo>
                  <a:pt x="6879586" y="0"/>
                </a:lnTo>
                <a:lnTo>
                  <a:pt x="6879586" y="1364647"/>
                </a:lnTo>
                <a:close/>
              </a:path>
            </a:pathLst>
          </a:custGeom>
          <a:solidFill>
            <a:srgbClr val="99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25443" y="0"/>
            <a:ext cx="393763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00" marR="5080" indent="-10674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Criterios de</a:t>
            </a:r>
            <a:r>
              <a:rPr sz="2400" b="1" spc="-95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Evaluación  2°</a:t>
            </a:r>
            <a:r>
              <a:rPr sz="2400" b="1" spc="-15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Periodo</a:t>
            </a:r>
            <a:endParaRPr sz="2400" b="1" dirty="0"/>
          </a:p>
        </p:txBody>
      </p:sp>
      <p:sp>
        <p:nvSpPr>
          <p:cNvPr id="6" name="object 6"/>
          <p:cNvSpPr txBox="1"/>
          <p:nvPr/>
        </p:nvSpPr>
        <p:spPr>
          <a:xfrm>
            <a:off x="1321848" y="793787"/>
            <a:ext cx="51460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Ciencias de la Comunicación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9877" y="1426896"/>
            <a:ext cx="8229600" cy="3582670"/>
          </a:xfrm>
          <a:custGeom>
            <a:avLst/>
            <a:gdLst/>
            <a:ahLst/>
            <a:cxnLst/>
            <a:rect l="l" t="t" r="r" b="b"/>
            <a:pathLst>
              <a:path w="8229600" h="3582670">
                <a:moveTo>
                  <a:pt x="8229583" y="3582592"/>
                </a:moveTo>
                <a:lnTo>
                  <a:pt x="0" y="3582592"/>
                </a:lnTo>
                <a:lnTo>
                  <a:pt x="0" y="0"/>
                </a:lnTo>
                <a:lnTo>
                  <a:pt x="8229583" y="0"/>
                </a:lnTo>
                <a:lnTo>
                  <a:pt x="8229583" y="3582592"/>
                </a:lnTo>
                <a:close/>
              </a:path>
            </a:pathLst>
          </a:custGeom>
          <a:solidFill>
            <a:srgbClr val="115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30223" y="1479686"/>
            <a:ext cx="7950834" cy="37543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Periódico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digital</a:t>
            </a:r>
            <a:r>
              <a:rPr lang="es-MX" sz="1400" b="1" dirty="0">
                <a:solidFill>
                  <a:srgbClr val="FFFFFF"/>
                </a:solidFill>
                <a:latin typeface="Arial"/>
                <a:cs typeface="Arial"/>
              </a:rPr>
              <a:t> o Página Web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lang="es-MX" sz="1400" b="1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1.-</a:t>
            </a:r>
            <a:r>
              <a:rPr lang="es-MX" sz="1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Exposición de los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modelos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comunicación</a:t>
            </a:r>
            <a:r>
              <a:rPr lang="es-MX" sz="1600" dirty="0">
                <a:solidFill>
                  <a:srgbClr val="FFFFFF"/>
                </a:solidFill>
                <a:latin typeface="Arial"/>
                <a:cs typeface="Arial"/>
              </a:rPr>
              <a:t>. En canva. En equipo. 20%.10 de octubre.</a:t>
            </a: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endParaRPr lang="es-MX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r>
              <a:rPr lang="es-MX" sz="1600" dirty="0">
                <a:solidFill>
                  <a:srgbClr val="FFFFFF"/>
                </a:solidFill>
                <a:latin typeface="Arial"/>
                <a:cs typeface="Arial"/>
              </a:rPr>
              <a:t>2.- Entrega del bloque II y III. 15%. En equipo. 31 de octubre.</a:t>
            </a: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endParaRPr lang="es-MX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r>
              <a:rPr lang="es-MX" sz="1600" dirty="0">
                <a:solidFill>
                  <a:srgbClr val="FFFFFF"/>
                </a:solidFill>
                <a:latin typeface="Arial"/>
                <a:cs typeface="Arial"/>
              </a:rPr>
              <a:t>3.- Video :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tipos de </a:t>
            </a:r>
            <a:r>
              <a:rPr sz="1600" dirty="0">
                <a:solidFill>
                  <a:srgbClr val="FFFFFF"/>
                </a:solidFill>
                <a:latin typeface="Arial"/>
                <a:cs typeface="Arial"/>
              </a:rPr>
              <a:t>comunicación </a:t>
            </a:r>
            <a:r>
              <a:rPr lang="es-MX" sz="1600" dirty="0">
                <a:solidFill>
                  <a:srgbClr val="FFFFFF"/>
                </a:solidFill>
                <a:latin typeface="Arial"/>
                <a:cs typeface="Arial"/>
              </a:rPr>
              <a:t>en su entorno.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10%</a:t>
            </a:r>
            <a:r>
              <a:rPr lang="es-MX" sz="1600" spc="-5" dirty="0">
                <a:solidFill>
                  <a:srgbClr val="FFFFFF"/>
                </a:solidFill>
                <a:latin typeface="Arial"/>
                <a:cs typeface="Arial"/>
              </a:rPr>
              <a:t>.28 de octubre.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endParaRPr lang="es-MX" sz="16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endParaRPr lang="es-MX" sz="16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r>
              <a:rPr lang="es-MX" sz="1600" spc="-5" dirty="0">
                <a:solidFill>
                  <a:srgbClr val="FFFFFF"/>
                </a:solidFill>
                <a:latin typeface="Arial"/>
                <a:cs typeface="Arial"/>
              </a:rPr>
              <a:t>4.- Presentación de </a:t>
            </a:r>
            <a:r>
              <a:rPr lang="es-MX" sz="1600" dirty="0">
                <a:solidFill>
                  <a:srgbClr val="FFFFFF"/>
                </a:solidFill>
                <a:latin typeface="Arial"/>
                <a:cs typeface="Arial"/>
              </a:rPr>
              <a:t>su </a:t>
            </a:r>
            <a:r>
              <a:rPr lang="es-MX" sz="1600" spc="-5" dirty="0">
                <a:solidFill>
                  <a:srgbClr val="FFFFFF"/>
                </a:solidFill>
                <a:latin typeface="Arial"/>
                <a:cs typeface="Arial"/>
              </a:rPr>
              <a:t>avance de los proyectos. 20% . En equipo. 4 de noviembre.</a:t>
            </a: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endParaRPr lang="es-MX" sz="16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r>
              <a:rPr lang="es-MX" sz="1600" spc="-5" dirty="0">
                <a:solidFill>
                  <a:srgbClr val="FFFFFF"/>
                </a:solidFill>
                <a:latin typeface="Arial"/>
                <a:cs typeface="Arial"/>
              </a:rPr>
              <a:t>5.-Prueba objetiva</a:t>
            </a:r>
            <a:r>
              <a:rPr lang="es-MX" sz="1600" dirty="0">
                <a:solidFill>
                  <a:srgbClr val="FFFFFF"/>
                </a:solidFill>
                <a:latin typeface="Arial"/>
                <a:cs typeface="Arial"/>
              </a:rPr>
              <a:t>. 20%. Bloque II y III. </a:t>
            </a:r>
            <a:r>
              <a:rPr lang="es-MX" sz="1600" spc="-5" dirty="0">
                <a:solidFill>
                  <a:srgbClr val="FFFFFF"/>
                </a:solidFill>
                <a:latin typeface="Arial"/>
                <a:cs typeface="Arial"/>
              </a:rPr>
              <a:t>Martes 7 de noviembre. Laboratorio de informática.</a:t>
            </a:r>
            <a:endParaRPr lang="es-MX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r>
              <a:rPr lang="es-MX" sz="1600" spc="-5" dirty="0">
                <a:solidFill>
                  <a:srgbClr val="FFFFFF"/>
                </a:solidFill>
                <a:latin typeface="Arial"/>
                <a:cs typeface="Arial"/>
              </a:rPr>
              <a:t>6.- Semana de la lectura.</a:t>
            </a:r>
            <a:r>
              <a:rPr lang="es-MX" sz="16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MX" sz="1600" spc="-5" dirty="0">
                <a:solidFill>
                  <a:srgbClr val="FFFFFF"/>
                </a:solidFill>
                <a:latin typeface="Arial"/>
                <a:cs typeface="Arial"/>
              </a:rPr>
              <a:t>20% ( Foro lectura, personificación y actividades propuestas de DG). Pendiente la fecha.</a:t>
            </a:r>
            <a:endParaRPr lang="es-MX" sz="1600" dirty="0"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25"/>
              </a:spcBef>
              <a:tabLst>
                <a:tab pos="3669665" algn="l"/>
              </a:tabLst>
            </a:pPr>
            <a:endParaRPr lang="es-MX" sz="1800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5185" y="0"/>
            <a:ext cx="1555746" cy="1222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199" y="0"/>
            <a:ext cx="6879590" cy="1423035"/>
          </a:xfrm>
          <a:custGeom>
            <a:avLst/>
            <a:gdLst/>
            <a:ahLst/>
            <a:cxnLst/>
            <a:rect l="l" t="t" r="r" b="b"/>
            <a:pathLst>
              <a:path w="6879590" h="1423035">
                <a:moveTo>
                  <a:pt x="0" y="1422922"/>
                </a:moveTo>
                <a:lnTo>
                  <a:pt x="6879586" y="1422922"/>
                </a:lnTo>
                <a:lnTo>
                  <a:pt x="6879586" y="0"/>
                </a:lnTo>
                <a:lnTo>
                  <a:pt x="0" y="0"/>
                </a:lnTo>
                <a:lnTo>
                  <a:pt x="0" y="1422922"/>
                </a:lnTo>
                <a:close/>
              </a:path>
            </a:pathLst>
          </a:custGeom>
          <a:solidFill>
            <a:srgbClr val="3875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25443" y="0"/>
            <a:ext cx="393763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00" marR="5080" indent="-106743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</a:rPr>
              <a:t>Criterios de</a:t>
            </a:r>
            <a:r>
              <a:rPr sz="2400" b="1" spc="-95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Evaluación  3°</a:t>
            </a:r>
            <a:r>
              <a:rPr sz="2400" b="1" spc="-15" dirty="0">
                <a:solidFill>
                  <a:srgbClr val="FFFFFF"/>
                </a:solidFill>
              </a:rPr>
              <a:t> </a:t>
            </a:r>
            <a:r>
              <a:rPr sz="2400" b="1" spc="-5" dirty="0">
                <a:solidFill>
                  <a:srgbClr val="FFFFFF"/>
                </a:solidFill>
              </a:rPr>
              <a:t>Periodo</a:t>
            </a:r>
            <a:endParaRPr sz="2400" b="1" dirty="0"/>
          </a:p>
        </p:txBody>
      </p:sp>
      <p:sp>
        <p:nvSpPr>
          <p:cNvPr id="6" name="object 6"/>
          <p:cNvSpPr txBox="1"/>
          <p:nvPr/>
        </p:nvSpPr>
        <p:spPr>
          <a:xfrm>
            <a:off x="1364172" y="911737"/>
            <a:ext cx="50628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Ciencias de la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comunicación</a:t>
            </a:r>
            <a:r>
              <a:rPr sz="24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5341" y="1423035"/>
            <a:ext cx="8229600" cy="3582670"/>
          </a:xfrm>
          <a:custGeom>
            <a:avLst/>
            <a:gdLst/>
            <a:ahLst/>
            <a:cxnLst/>
            <a:rect l="l" t="t" r="r" b="b"/>
            <a:pathLst>
              <a:path w="8229600" h="3582670">
                <a:moveTo>
                  <a:pt x="8229583" y="3582592"/>
                </a:moveTo>
                <a:lnTo>
                  <a:pt x="0" y="3582592"/>
                </a:lnTo>
                <a:lnTo>
                  <a:pt x="0" y="0"/>
                </a:lnTo>
                <a:lnTo>
                  <a:pt x="8229583" y="0"/>
                </a:lnTo>
                <a:lnTo>
                  <a:pt x="8229583" y="3582592"/>
                </a:lnTo>
                <a:close/>
              </a:path>
            </a:pathLst>
          </a:custGeom>
          <a:solidFill>
            <a:srgbClr val="1C4487"/>
          </a:solidFill>
        </p:spPr>
        <p:txBody>
          <a:bodyPr wrap="square" lIns="0" tIns="0" rIns="0" bIns="0" rtlCol="0"/>
          <a:lstStyle/>
          <a:p>
            <a:endParaRPr lang="es-MX"/>
          </a:p>
        </p:txBody>
      </p:sp>
      <p:sp>
        <p:nvSpPr>
          <p:cNvPr id="8" name="object 8"/>
          <p:cNvSpPr txBox="1"/>
          <p:nvPr/>
        </p:nvSpPr>
        <p:spPr>
          <a:xfrm>
            <a:off x="530223" y="1479686"/>
            <a:ext cx="8080377" cy="31637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Periódico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Digital</a:t>
            </a:r>
            <a:r>
              <a:rPr lang="es-MX" sz="1400" b="1" dirty="0">
                <a:solidFill>
                  <a:srgbClr val="FFFFFF"/>
                </a:solidFill>
                <a:latin typeface="Arial"/>
                <a:cs typeface="Arial"/>
              </a:rPr>
              <a:t> o Página web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lang="es-MX" sz="18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endParaRPr lang="es-MX" sz="1400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1.-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Video de exposición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tipos de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cultura, sus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formas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empresas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culturales.</a:t>
            </a:r>
            <a:r>
              <a:rPr lang="es-MX" sz="140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% </a:t>
            </a:r>
            <a:r>
              <a:rPr lang="es-MX" sz="1400" dirty="0">
                <a:solidFill>
                  <a:srgbClr val="FFFFFF"/>
                </a:solidFill>
                <a:latin typeface="Arial"/>
                <a:cs typeface="Arial"/>
              </a:rPr>
              <a:t>. En equipo.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MX" sz="1400" dirty="0">
                <a:solidFill>
                  <a:srgbClr val="FFFFFF"/>
                </a:solidFill>
                <a:latin typeface="Arial"/>
                <a:cs typeface="Arial"/>
              </a:rPr>
              <a:t> 14 de noviembre.</a:t>
            </a: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2.-Video</a:t>
            </a:r>
            <a:r>
              <a:rPr lang="es-MX" sz="1400" spc="-1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cultura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en Puebla.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. En equipo. 21 de noviembre.</a:t>
            </a:r>
          </a:p>
          <a:p>
            <a:pPr marL="12700" marR="3149600" algn="just">
              <a:lnSpc>
                <a:spcPct val="100699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3.-Tríptico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digital de los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sitios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web. 10%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. En equipo.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28 de noviembre.</a:t>
            </a:r>
          </a:p>
          <a:p>
            <a:pPr marL="12700" marR="3149600" algn="just">
              <a:lnSpc>
                <a:spcPct val="10069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4.-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Entrega del bloque IV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10%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. En equipo.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29 de noviembre.</a:t>
            </a:r>
          </a:p>
          <a:p>
            <a:pPr marL="12700" marR="3149600" algn="just">
              <a:lnSpc>
                <a:spcPct val="100699"/>
              </a:lnSpc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5.-Presentación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 de los 2 proyectos.  3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0%</a:t>
            </a:r>
            <a:r>
              <a:rPr lang="es-MX" sz="1400" dirty="0">
                <a:solidFill>
                  <a:srgbClr val="FFFFFF"/>
                </a:solidFill>
                <a:latin typeface="Arial"/>
                <a:cs typeface="Arial"/>
              </a:rPr>
              <a:t>.2 de diciembre.</a:t>
            </a: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r>
              <a:rPr lang="es-MX" sz="1400" dirty="0">
                <a:solidFill>
                  <a:srgbClr val="FFFFFF"/>
                </a:solidFill>
                <a:latin typeface="Arial"/>
                <a:cs typeface="Arial"/>
              </a:rPr>
              <a:t>6.- Entrega del bloque V. 10% . En equipo.5 de diciembre.</a:t>
            </a: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r>
              <a:rPr lang="es-MX" sz="1400" spc="-10" dirty="0">
                <a:solidFill>
                  <a:srgbClr val="FFFFFF"/>
                </a:solidFill>
                <a:latin typeface="Arial"/>
                <a:cs typeface="Arial"/>
              </a:rPr>
              <a:t>7.-</a:t>
            </a:r>
            <a:r>
              <a:rPr lang="es-MX" sz="1400" spc="-20" dirty="0">
                <a:solidFill>
                  <a:srgbClr val="FFFFFF"/>
                </a:solidFill>
                <a:latin typeface="Arial"/>
                <a:cs typeface="Arial"/>
              </a:rPr>
              <a:t>  Prueba objetiva: Elaboración de 3 actividades en Educaplay del bloque  </a:t>
            </a: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r>
              <a:rPr lang="es-MX" sz="1400" spc="-20" dirty="0">
                <a:solidFill>
                  <a:srgbClr val="FFFFFF"/>
                </a:solidFill>
                <a:latin typeface="Arial"/>
                <a:cs typeface="Arial"/>
              </a:rPr>
              <a:t>IV y V. </a:t>
            </a: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15%. 9 de diciembre de 2023 .</a:t>
            </a:r>
          </a:p>
          <a:p>
            <a:pPr marL="12700" marR="5080" algn="just">
              <a:lnSpc>
                <a:spcPct val="100699"/>
              </a:lnSpc>
              <a:spcBef>
                <a:spcPts val="25"/>
              </a:spcBef>
            </a:pPr>
            <a:r>
              <a:rPr lang="es-MX" sz="1400" spc="-5" dirty="0">
                <a:solidFill>
                  <a:srgbClr val="FFFFFF"/>
                </a:solidFill>
                <a:latin typeface="Arial"/>
                <a:cs typeface="Arial"/>
              </a:rPr>
              <a:t>8.- Foro decembrino . 10%.13 de diciembre.</a:t>
            </a:r>
          </a:p>
          <a:p>
            <a:pPr marL="12700" marR="3149600" algn="just">
              <a:lnSpc>
                <a:spcPct val="100699"/>
              </a:lnSpc>
            </a:pP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4319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39534" y="53836"/>
            <a:ext cx="5502909" cy="574040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s-MX" sz="3600" b="0" i="0">
                <a:solidFill>
                  <a:srgbClr val="EFEFEF"/>
                </a:solidFill>
                <a:latin typeface="Arial"/>
                <a:ea typeface="+mj-ea"/>
                <a:cs typeface="Arial"/>
              </a:rPr>
              <a:t>Fuentes de Consulta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DEB6914-CE5B-70B5-D380-08E785E41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1969770"/>
          </a:xfrm>
        </p:spPr>
        <p:txBody>
          <a:bodyPr/>
          <a:lstStyle/>
          <a:p>
            <a:r>
              <a:rPr lang="en-US" dirty="0" err="1"/>
              <a:t>Vive</a:t>
            </a:r>
            <a:r>
              <a:rPr lang="en-US" dirty="0"/>
              <a:t> la </a:t>
            </a:r>
            <a:r>
              <a:rPr lang="en-US" dirty="0" err="1"/>
              <a:t>vida</a:t>
            </a:r>
            <a:r>
              <a:rPr lang="en-US" dirty="0"/>
              <a:t>.</a:t>
            </a:r>
          </a:p>
          <a:p>
            <a:r>
              <a:rPr lang="en-US" dirty="0"/>
              <a:t>Lee </a:t>
            </a:r>
            <a:r>
              <a:rPr lang="en-US" dirty="0" err="1"/>
              <a:t>continuamente</a:t>
            </a:r>
            <a:endParaRPr lang="en-US" dirty="0"/>
          </a:p>
          <a:p>
            <a:r>
              <a:rPr lang="en-US" dirty="0"/>
              <a:t>Y </a:t>
            </a:r>
            <a:r>
              <a:rPr lang="en-US" dirty="0" err="1"/>
              <a:t>serás</a:t>
            </a:r>
            <a:r>
              <a:rPr lang="en-US" dirty="0"/>
              <a:t> </a:t>
            </a:r>
            <a:r>
              <a:rPr lang="en-US" dirty="0" err="1"/>
              <a:t>feliz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.</a:t>
            </a:r>
          </a:p>
        </p:txBody>
      </p:sp>
      <p:graphicFrame>
        <p:nvGraphicFramePr>
          <p:cNvPr id="5" name="1 CuadroTexto">
            <a:extLst>
              <a:ext uri="{FF2B5EF4-FFF2-40B4-BE49-F238E27FC236}">
                <a16:creationId xmlns:a16="http://schemas.microsoft.com/office/drawing/2014/main" id="{F333BE04-8D95-D995-AAC8-A847F4C32B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1142544"/>
              </p:ext>
            </p:extLst>
          </p:nvPr>
        </p:nvGraphicFramePr>
        <p:xfrm>
          <a:off x="4709160" y="1183005"/>
          <a:ext cx="3977640" cy="339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0166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39534" y="53836"/>
            <a:ext cx="5502909" cy="574040"/>
          </a:xfrm>
          <a:prstGeom prst="rect">
            <a:avLst/>
          </a:prstGeom>
        </p:spPr>
        <p:txBody>
          <a:bodyPr wrap="square" lIns="0" tIns="0" rIns="0" bIns="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s-MX" sz="3600" b="0" i="0">
                <a:solidFill>
                  <a:srgbClr val="EFEFEF"/>
                </a:solidFill>
                <a:latin typeface="Arial"/>
                <a:ea typeface="+mj-ea"/>
                <a:cs typeface="Arial"/>
              </a:rPr>
              <a:t>Fuentes de Consulta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4BBA0AA-1981-1610-079E-6051276C6842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984885"/>
          </a:xfrm>
        </p:spPr>
        <p:txBody>
          <a:bodyPr/>
          <a:lstStyle/>
          <a:p>
            <a:r>
              <a:rPr lang="en-US" dirty="0" err="1"/>
              <a:t>Estudia</a:t>
            </a:r>
            <a:r>
              <a:rPr lang="en-US" dirty="0"/>
              <a:t> con </a:t>
            </a:r>
            <a:r>
              <a:rPr lang="en-US" dirty="0" err="1"/>
              <a:t>ahinco</a:t>
            </a:r>
            <a:endParaRPr lang="en-US" dirty="0"/>
          </a:p>
          <a:p>
            <a:r>
              <a:rPr lang="en-US" dirty="0" err="1"/>
              <a:t>Nunca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rindas</a:t>
            </a:r>
            <a:r>
              <a:rPr lang="en-US" dirty="0"/>
              <a:t>.</a:t>
            </a:r>
          </a:p>
        </p:txBody>
      </p:sp>
      <p:graphicFrame>
        <p:nvGraphicFramePr>
          <p:cNvPr id="5" name="1 CuadroTexto">
            <a:extLst>
              <a:ext uri="{FF2B5EF4-FFF2-40B4-BE49-F238E27FC236}">
                <a16:creationId xmlns:a16="http://schemas.microsoft.com/office/drawing/2014/main" id="{EBECA516-E2B6-9FDA-BEFE-5F30EA8091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434012"/>
              </p:ext>
            </p:extLst>
          </p:nvPr>
        </p:nvGraphicFramePr>
        <p:xfrm>
          <a:off x="457200" y="1183005"/>
          <a:ext cx="3977640" cy="339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2293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7200" y="519522"/>
            <a:ext cx="8305800" cy="33697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 cap="rnd" cmpd="thickThin">
            <a:solidFill>
              <a:srgbClr val="00B050"/>
            </a:solidFill>
          </a:ln>
          <a:effectLst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https://www.youtube.com/watch?v=Ih0A-w7xXkg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cultura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http://academiadelenguajeycomunicacion.weebly.com/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https://www.youtube.com/watch?v=Xtaf56yWA-A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Qué es internet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https://www.youtube.com/watch?v=31LE0bPLrhM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cómo funciona el internet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http://www.tiposde.org/internet/174-tipos-de-sitios-web/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https://www.youtube.com/watch?v=hDIJfN_KU5g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Redes sociales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https://www.youtube.com/watch?v=BWb6ri3ePew</a:t>
            </a: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historia del Internet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https://www.periodicodigitalgratis.com/</a:t>
            </a:r>
            <a:endParaRPr lang="es-MX" sz="1350" dirty="0"/>
          </a:p>
          <a:p>
            <a:pPr lvl="0"/>
            <a:endParaRPr lang="es-MX" sz="1350" dirty="0"/>
          </a:p>
        </p:txBody>
      </p:sp>
      <p:sp>
        <p:nvSpPr>
          <p:cNvPr id="3" name="2 CuadroTexto"/>
          <p:cNvSpPr txBox="1"/>
          <p:nvPr/>
        </p:nvSpPr>
        <p:spPr>
          <a:xfrm>
            <a:off x="3778322" y="164998"/>
            <a:ext cx="167418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dirty="0"/>
              <a:t>Fuentes de Consulta</a:t>
            </a:r>
          </a:p>
        </p:txBody>
      </p:sp>
    </p:spTree>
    <p:extLst>
      <p:ext uri="{BB962C8B-B14F-4D97-AF65-F5344CB8AC3E}">
        <p14:creationId xmlns:p14="http://schemas.microsoft.com/office/powerpoint/2010/main" val="3244963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11" name="chimes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12639A-0FC5-47AD-80B8-6634CEBF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7150"/>
            <a:ext cx="7239000" cy="840414"/>
          </a:xfrm>
        </p:spPr>
        <p:txBody>
          <a:bodyPr>
            <a:normAutofit fontScale="90000"/>
          </a:bodyPr>
          <a:lstStyle/>
          <a:p>
            <a:pPr algn="just"/>
            <a:r>
              <a:rPr lang="es-MX" dirty="0"/>
              <a:t> </a:t>
            </a:r>
            <a:r>
              <a:rPr lang="es-MX" sz="1600" dirty="0"/>
              <a:t>Firma de recibido con fecha y enterado de los padres de familia y alumnos (as). </a:t>
            </a:r>
            <a:br>
              <a:rPr lang="es-MX" sz="1600" dirty="0"/>
            </a:br>
            <a:r>
              <a:rPr lang="es-MX" sz="1600" dirty="0"/>
              <a:t>Estas evidencias se emplearán en la etapa de regularización o extraordinario, en caso de reprobar la materia.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2E8353-3C96-4B48-AB1A-897F9FCFC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897564"/>
            <a:ext cx="6248400" cy="1140786"/>
          </a:xfrm>
        </p:spPr>
        <p:txBody>
          <a:bodyPr/>
          <a:lstStyle/>
          <a:p>
            <a:r>
              <a:rPr lang="es-MX" sz="1400" dirty="0"/>
              <a:t>He leído todo el Plan de trabajo del encuadre de la materia de Ciencias de la Comunicación I del semestre 2023B.</a:t>
            </a:r>
          </a:p>
          <a:p>
            <a:endParaRPr lang="es-MX" dirty="0"/>
          </a:p>
          <a:p>
            <a:pPr marL="19050" indent="0">
              <a:buNone/>
            </a:pPr>
            <a:r>
              <a:rPr lang="es-MX" dirty="0"/>
              <a:t>               </a:t>
            </a:r>
          </a:p>
          <a:p>
            <a:pPr marL="19050" indent="0">
              <a:buNone/>
            </a:pPr>
            <a:r>
              <a:rPr lang="es-MX" dirty="0"/>
              <a:t>____________         __________</a:t>
            </a:r>
          </a:p>
          <a:p>
            <a:pPr marL="19050" indent="0">
              <a:buNone/>
            </a:pPr>
            <a:r>
              <a:rPr lang="es-MX" sz="1000" dirty="0"/>
              <a:t>Nombre completo del padre de familia  y firma                                  Nombre completo del alumno(a) y firma</a:t>
            </a:r>
          </a:p>
          <a:p>
            <a:pPr marL="19050" indent="0">
              <a:buNone/>
            </a:pPr>
            <a:endParaRPr lang="es-MX" sz="1000" dirty="0"/>
          </a:p>
          <a:p>
            <a:pPr marL="19050" indent="0">
              <a:buNone/>
            </a:pPr>
            <a:endParaRPr lang="es-MX" sz="1000" dirty="0"/>
          </a:p>
          <a:p>
            <a:pPr marL="19050" indent="0">
              <a:buNone/>
            </a:pPr>
            <a:r>
              <a:rPr lang="es-MX" sz="1000" dirty="0"/>
              <a:t>           </a:t>
            </a:r>
          </a:p>
          <a:p>
            <a:r>
              <a:rPr lang="es-MX" sz="1000" dirty="0"/>
              <a:t>Anexar copia de la credencial del padre o tutor, así como número telefónico.</a:t>
            </a:r>
          </a:p>
          <a:p>
            <a:endParaRPr lang="es-MX" sz="1000" dirty="0"/>
          </a:p>
          <a:p>
            <a:pPr marL="19050" indent="0">
              <a:buNone/>
            </a:pPr>
            <a:r>
              <a:rPr lang="es-MX" sz="1000" dirty="0"/>
              <a:t>                                                  </a:t>
            </a:r>
          </a:p>
          <a:p>
            <a:pPr marL="19050" indent="0">
              <a:buNone/>
            </a:pPr>
            <a:r>
              <a:rPr lang="es-MX" sz="1000" dirty="0"/>
              <a:t>                                                  Lic. Araceli Martínez Parada</a:t>
            </a:r>
          </a:p>
          <a:p>
            <a:pPr marL="19050" indent="0">
              <a:buNone/>
            </a:pPr>
            <a:r>
              <a:rPr lang="es-MX" sz="1000" dirty="0"/>
              <a:t>                                                    Docente titular de la asignatura.</a:t>
            </a:r>
          </a:p>
        </p:txBody>
      </p:sp>
    </p:spTree>
    <p:extLst>
      <p:ext uri="{BB962C8B-B14F-4D97-AF65-F5344CB8AC3E}">
        <p14:creationId xmlns:p14="http://schemas.microsoft.com/office/powerpoint/2010/main" val="3944267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67DD4E9C-594D-4AA8-9211-AD4CFEB7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7151"/>
            <a:ext cx="8077200" cy="1524000"/>
          </a:xfrm>
        </p:spPr>
        <p:txBody>
          <a:bodyPr>
            <a:normAutofit/>
          </a:bodyPr>
          <a:lstStyle/>
          <a:p>
            <a:br>
              <a:rPr lang="es-MX" sz="2400" dirty="0"/>
            </a:br>
            <a:r>
              <a:rPr lang="es-MX" sz="2400" dirty="0"/>
              <a:t>                 Fechas importantes del semestre 2023B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079957" y="1348392"/>
            <a:ext cx="4374486" cy="46135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MX" sz="1013" dirty="0"/>
              <a:t> </a:t>
            </a:r>
            <a:r>
              <a:rPr lang="es-MX" sz="1400" dirty="0"/>
              <a:t>Calendario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0870" y="2190750"/>
            <a:ext cx="2743200" cy="26546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endParaRPr lang="es-MX" dirty="0">
              <a:solidFill>
                <a:schemeClr val="tx1"/>
              </a:solidFill>
            </a:endParaRPr>
          </a:p>
          <a:p>
            <a:pPr algn="ctr"/>
            <a:r>
              <a:rPr lang="es-MX" dirty="0">
                <a:solidFill>
                  <a:schemeClr val="tx1"/>
                </a:solidFill>
              </a:rPr>
              <a:t>1er parcial 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2 al 6 octubre del 2023 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2do parcial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6  al 10 de noviembre del 2023.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3er parcial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11 al 15 de diciembre del 2023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Regularización 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15 al 19 de enero  del 2024</a:t>
            </a:r>
          </a:p>
          <a:p>
            <a:pPr algn="ctr"/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343400" y="2190750"/>
            <a:ext cx="4114800" cy="2654642"/>
          </a:xfr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/>
            <a:endParaRPr lang="es-MX" b="1" i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MX" b="1" i="1" u="sng" dirty="0">
                <a:latin typeface="Aharoni" panose="02010803020104030203" pitchFamily="2" charset="-79"/>
                <a:cs typeface="Aharoni" panose="02010803020104030203" pitchFamily="2" charset="-79"/>
              </a:rPr>
              <a:t>Inicio del curso</a:t>
            </a:r>
          </a:p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28 de agosto del 2023.</a:t>
            </a:r>
          </a:p>
          <a:p>
            <a:pPr algn="ctr"/>
            <a:r>
              <a:rPr lang="es-MX" b="1" i="1" u="sng" dirty="0">
                <a:latin typeface="Aharoni" panose="02010803020104030203" pitchFamily="2" charset="-79"/>
                <a:cs typeface="Aharoni" panose="02010803020104030203" pitchFamily="2" charset="-79"/>
              </a:rPr>
              <a:t>Suspensiones</a:t>
            </a:r>
          </a:p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2° de noviembre del 2023.</a:t>
            </a:r>
          </a:p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 20 de noviembre del 2023</a:t>
            </a:r>
          </a:p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1°de enero del 2024</a:t>
            </a:r>
          </a:p>
          <a:p>
            <a:pPr algn="ctr"/>
            <a:r>
              <a:rPr lang="es-MX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Vacaciones</a:t>
            </a:r>
          </a:p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18 de diciembre al  2 de enero  del 2024.</a:t>
            </a:r>
          </a:p>
          <a:p>
            <a:pPr algn="ctr"/>
            <a:r>
              <a:rPr lang="es-MX" b="1" i="1" u="sng" dirty="0">
                <a:latin typeface="Aharoni" panose="02010803020104030203" pitchFamily="2" charset="-79"/>
                <a:cs typeface="Aharoni" panose="02010803020104030203" pitchFamily="2" charset="-79"/>
              </a:rPr>
              <a:t>Fin del Curso.</a:t>
            </a:r>
          </a:p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26 de enero del 2024</a:t>
            </a:r>
            <a:r>
              <a:rPr lang="es-MX" b="1" dirty="0">
                <a:latin typeface="Abadi" panose="020B0604020104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9719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67DD4E9C-594D-4AA8-9211-AD4CFEB71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285749"/>
            <a:ext cx="7696199" cy="838201"/>
          </a:xfrm>
        </p:spPr>
        <p:txBody>
          <a:bodyPr>
            <a:normAutofit/>
          </a:bodyPr>
          <a:lstStyle/>
          <a:p>
            <a:r>
              <a:rPr lang="es-MX" sz="2700" dirty="0"/>
              <a:t>         Fechas importantes del semestre</a:t>
            </a:r>
            <a:r>
              <a:rPr lang="es-MX" dirty="0"/>
              <a:t> </a:t>
            </a:r>
            <a:r>
              <a:rPr lang="es-MX" sz="2200" dirty="0"/>
              <a:t>2023B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2244" y="1123950"/>
            <a:ext cx="4374486" cy="5334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MX" sz="1400" dirty="0"/>
              <a:t>Calendario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1000" y="1943144"/>
            <a:ext cx="3657600" cy="272410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endParaRPr lang="es-MX" sz="1425" dirty="0">
              <a:solidFill>
                <a:schemeClr val="tx1"/>
              </a:solidFill>
            </a:endParaRPr>
          </a:p>
          <a:p>
            <a:pPr algn="ctr"/>
            <a:r>
              <a:rPr lang="es-MX" sz="1425" dirty="0">
                <a:solidFill>
                  <a:schemeClr val="tx1"/>
                </a:solidFill>
              </a:rPr>
              <a:t>Etapa de extraordinarios </a:t>
            </a:r>
          </a:p>
          <a:p>
            <a:pPr algn="ctr"/>
            <a:endParaRPr lang="es-MX" sz="1425" dirty="0">
              <a:solidFill>
                <a:schemeClr val="tx1"/>
              </a:solidFill>
            </a:endParaRPr>
          </a:p>
          <a:p>
            <a:pPr algn="ctr"/>
            <a:r>
              <a:rPr lang="es-MX" sz="1425" dirty="0">
                <a:solidFill>
                  <a:schemeClr val="tx1"/>
                </a:solidFill>
              </a:rPr>
              <a:t>Primera.</a:t>
            </a:r>
          </a:p>
          <a:p>
            <a:pPr algn="ctr"/>
            <a:r>
              <a:rPr lang="es-MX" sz="1425" dirty="0">
                <a:solidFill>
                  <a:schemeClr val="tx1"/>
                </a:solidFill>
              </a:rPr>
              <a:t>4 al 6 septiembre del 2023 </a:t>
            </a:r>
          </a:p>
          <a:p>
            <a:pPr algn="ctr"/>
            <a:endParaRPr lang="es-MX" sz="1425" dirty="0">
              <a:solidFill>
                <a:schemeClr val="tx1"/>
              </a:solidFill>
            </a:endParaRPr>
          </a:p>
          <a:p>
            <a:pPr algn="ctr"/>
            <a:r>
              <a:rPr lang="es-MX" sz="1425" dirty="0">
                <a:solidFill>
                  <a:schemeClr val="tx1"/>
                </a:solidFill>
              </a:rPr>
              <a:t>Segunda. </a:t>
            </a:r>
          </a:p>
          <a:p>
            <a:pPr algn="ctr"/>
            <a:r>
              <a:rPr lang="es-MX" sz="1425" dirty="0">
                <a:solidFill>
                  <a:schemeClr val="tx1"/>
                </a:solidFill>
              </a:rPr>
              <a:t>3 al 5 de octubre del 2023.</a:t>
            </a:r>
          </a:p>
          <a:p>
            <a:pPr algn="ctr"/>
            <a:endParaRPr lang="es-MX" sz="1425" dirty="0">
              <a:solidFill>
                <a:schemeClr val="tx1"/>
              </a:solidFill>
            </a:endParaRPr>
          </a:p>
          <a:p>
            <a:pPr algn="ctr"/>
            <a:r>
              <a:rPr lang="es-MX" sz="1425" dirty="0">
                <a:solidFill>
                  <a:schemeClr val="tx1"/>
                </a:solidFill>
              </a:rPr>
              <a:t>Tercera</a:t>
            </a:r>
          </a:p>
          <a:p>
            <a:pPr algn="ctr"/>
            <a:r>
              <a:rPr lang="es-MX" sz="1425" dirty="0">
                <a:solidFill>
                  <a:schemeClr val="tx1"/>
                </a:solidFill>
              </a:rPr>
              <a:t>21 al 23 de noviembre del 2023</a:t>
            </a:r>
          </a:p>
          <a:p>
            <a:pPr algn="ctr"/>
            <a:endParaRPr lang="es-MX" sz="1425" dirty="0">
              <a:solidFill>
                <a:schemeClr val="tx1"/>
              </a:solidFill>
            </a:endParaRPr>
          </a:p>
          <a:p>
            <a:pPr algn="ctr"/>
            <a:r>
              <a:rPr lang="es-MX" sz="1425" dirty="0">
                <a:solidFill>
                  <a:schemeClr val="tx1"/>
                </a:solidFill>
              </a:rPr>
              <a:t>Cuarta </a:t>
            </a:r>
          </a:p>
          <a:p>
            <a:pPr algn="ctr"/>
            <a:r>
              <a:rPr lang="es-MX" sz="1425" dirty="0">
                <a:solidFill>
                  <a:schemeClr val="tx1"/>
                </a:solidFill>
              </a:rPr>
              <a:t>6 al 8 de febrero  del 2024</a:t>
            </a:r>
          </a:p>
          <a:p>
            <a:pPr algn="ctr"/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2000" y="1905044"/>
            <a:ext cx="2819400" cy="2724106"/>
          </a:xfr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es-MX" sz="1950" i="1" u="sng" dirty="0"/>
              <a:t>Consejo consultivo</a:t>
            </a:r>
          </a:p>
          <a:p>
            <a:pPr algn="ctr"/>
            <a:endParaRPr lang="es-MX" sz="2175" dirty="0"/>
          </a:p>
          <a:p>
            <a:pPr algn="ctr"/>
            <a:r>
              <a:rPr lang="es-MX" sz="2175" dirty="0"/>
              <a:t>29 septiembre 2023</a:t>
            </a:r>
          </a:p>
          <a:p>
            <a:pPr algn="ctr"/>
            <a:endParaRPr lang="es-MX" sz="2175" dirty="0"/>
          </a:p>
          <a:p>
            <a:pPr algn="ctr"/>
            <a:r>
              <a:rPr lang="es-MX" sz="2175" dirty="0"/>
              <a:t>27 de octubre del 2023</a:t>
            </a:r>
          </a:p>
          <a:p>
            <a:pPr algn="ctr"/>
            <a:endParaRPr lang="es-MX" sz="2175" dirty="0"/>
          </a:p>
          <a:p>
            <a:pPr algn="ctr"/>
            <a:r>
              <a:rPr lang="es-MX" sz="2175" dirty="0"/>
              <a:t>24 de noviembre del 2023</a:t>
            </a:r>
          </a:p>
          <a:p>
            <a:pPr algn="ctr"/>
            <a:endParaRPr lang="es-MX" sz="2175" dirty="0"/>
          </a:p>
          <a:p>
            <a:pPr algn="ctr"/>
            <a:r>
              <a:rPr lang="es-MX" sz="2175" dirty="0"/>
              <a:t>26 de enero 2024</a:t>
            </a:r>
            <a:r>
              <a:rPr lang="es-MX" dirty="0"/>
              <a:t>.</a:t>
            </a:r>
          </a:p>
          <a:p>
            <a:pPr algn="ctr"/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2210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"/>
          <p:cNvSpPr txBox="1">
            <a:spLocks noGrp="1"/>
          </p:cNvSpPr>
          <p:nvPr>
            <p:ph type="title"/>
          </p:nvPr>
        </p:nvSpPr>
        <p:spPr>
          <a:xfrm>
            <a:off x="1249257" y="209550"/>
            <a:ext cx="5159700" cy="523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 algn="ctr"/>
            <a:r>
              <a:rPr lang="en" b="1" dirty="0">
                <a:solidFill>
                  <a:schemeClr val="tx1"/>
                </a:solidFill>
                <a:highlight>
                  <a:srgbClr val="FCE5CD"/>
                </a:highlight>
              </a:rPr>
              <a:t>Aspectos del Encuadre</a:t>
            </a:r>
            <a:endParaRPr b="1" dirty="0">
              <a:solidFill>
                <a:schemeClr val="tx1"/>
              </a:solidFill>
              <a:highlight>
                <a:srgbClr val="FCE5CD"/>
              </a:highlight>
            </a:endParaRPr>
          </a:p>
        </p:txBody>
      </p:sp>
      <p:sp>
        <p:nvSpPr>
          <p:cNvPr id="160" name="Google Shape;160;p2"/>
          <p:cNvSpPr txBox="1">
            <a:spLocks noGrp="1"/>
          </p:cNvSpPr>
          <p:nvPr>
            <p:ph type="body" idx="1"/>
          </p:nvPr>
        </p:nvSpPr>
        <p:spPr>
          <a:xfrm>
            <a:off x="1379175" y="1412719"/>
            <a:ext cx="5580900" cy="26817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 marL="0" indent="0" algn="ctr">
              <a:buNone/>
            </a:pPr>
            <a:r>
              <a:rPr lang="en"/>
              <a:t>Participa </a:t>
            </a:r>
            <a:endParaRPr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62" name="Google Shape;162;p2" descr="encuadre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68696" y="57150"/>
            <a:ext cx="1452094" cy="1556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4" name="Google Shape;161;p2">
            <a:extLst>
              <a:ext uri="{FF2B5EF4-FFF2-40B4-BE49-F238E27FC236}">
                <a16:creationId xmlns:a16="http://schemas.microsoft.com/office/drawing/2014/main" id="{19CDD579-C4FD-23C1-9CC9-AF34EF7E69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8776638"/>
              </p:ext>
            </p:extLst>
          </p:nvPr>
        </p:nvGraphicFramePr>
        <p:xfrm>
          <a:off x="685800" y="1527844"/>
          <a:ext cx="6629400" cy="3329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10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 txBox="1">
            <a:spLocks noGrp="1"/>
          </p:cNvSpPr>
          <p:nvPr>
            <p:ph type="title"/>
          </p:nvPr>
        </p:nvSpPr>
        <p:spPr>
          <a:xfrm>
            <a:off x="1139534" y="53836"/>
            <a:ext cx="5502909" cy="574040"/>
          </a:xfrm>
        </p:spPr>
        <p:txBody>
          <a:bodyPr spcFirstLastPara="1" vert="horz" wrap="square" lIns="68569" tIns="68569" rIns="68569" bIns="68569" rtlCol="0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s-MX" sz="3100"/>
              <a:t>Análisis de expectativas</a:t>
            </a:r>
          </a:p>
        </p:txBody>
      </p:sp>
      <p:sp>
        <p:nvSpPr>
          <p:cNvPr id="105" name="Google Shape;105;p10"/>
          <p:cNvSpPr txBox="1"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</p:spPr>
        <p:txBody>
          <a:bodyPr spcFirstLastPara="1" vert="horz" wrap="square" lIns="68569" tIns="68569" rIns="68569" bIns="68569" rtlCol="0" anchorCtr="0">
            <a:normAutofit/>
          </a:bodyPr>
          <a:lstStyle/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s-MX" sz="1300" dirty="0"/>
              <a:t>1.- </a:t>
            </a:r>
            <a:r>
              <a:rPr lang="es-MX" sz="1400" dirty="0"/>
              <a:t>¿Qué espero del curso?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s-MX" sz="1400" dirty="0"/>
              <a:t>2.- ¿Qué estoy dispuesto hacer para aprobar con 10 en la materia?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s-MX" sz="1400" dirty="0"/>
              <a:t>3.- ¿ Cómo puedo mantener el interés durante las clases ? 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s-MX" sz="1400" dirty="0"/>
              <a:t>4.- ¿Qué normas o reglas propongo para mantener el respeto y la tolerancia en el  aula ?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s-MX" sz="1400" dirty="0"/>
              <a:t>5.- ¿Qué hago para controlar mis emociones negativas y cómo las convierto en positivas?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s-MX" sz="1400" dirty="0"/>
              <a:t>6.- ¿Qué espero de la profesora?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Clr>
                <a:schemeClr val="dk1"/>
              </a:buClr>
              <a:buSzPts val="1100"/>
              <a:buNone/>
            </a:pPr>
            <a:r>
              <a:rPr lang="es-MX" sz="1400" dirty="0"/>
              <a:t>7.- Describe tres situaciones de la vida profesional en las que se requiere los conocimientos sobre tal materia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s-MX" sz="1300" dirty="0"/>
          </a:p>
        </p:txBody>
      </p:sp>
      <p:pic>
        <p:nvPicPr>
          <p:cNvPr id="106" name="Google Shape;106;p10" descr="trabajo2.jpg"/>
          <p:cNvPicPr preferRelativeResize="0"/>
          <p:nvPr/>
        </p:nvPicPr>
        <p:blipFill rotWithShape="1">
          <a:blip r:embed="rId4"/>
          <a:srcRect t="7013" r="-1" b="7641"/>
          <a:stretch/>
        </p:blipFill>
        <p:spPr>
          <a:xfrm>
            <a:off x="4709160" y="1183005"/>
            <a:ext cx="3977640" cy="3394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"/>
          <p:cNvSpPr txBox="1">
            <a:spLocks noGrp="1"/>
          </p:cNvSpPr>
          <p:nvPr>
            <p:ph type="title"/>
          </p:nvPr>
        </p:nvSpPr>
        <p:spPr>
          <a:xfrm>
            <a:off x="457200" y="210336"/>
            <a:ext cx="3141381" cy="608027"/>
          </a:xfrm>
          <a:prstGeom prst="rect">
            <a:avLst/>
          </a:prstGeom>
        </p:spPr>
        <p:txBody>
          <a:bodyPr spcFirstLastPara="1" vert="horz" wrap="square" lIns="68580" tIns="34290" rIns="68580" bIns="34290" rtlCol="0" anchor="ctr" anchorCtr="0">
            <a:normAutofit/>
          </a:bodyPr>
          <a:lstStyle/>
          <a:p>
            <a:pPr defTabSz="685800">
              <a:spcBef>
                <a:spcPct val="0"/>
              </a:spcBef>
            </a:pPr>
            <a:r>
              <a:rPr lang="en-US" sz="2325" dirty="0" err="1"/>
              <a:t>Estilos</a:t>
            </a:r>
            <a:r>
              <a:rPr lang="en-US" sz="2325" dirty="0"/>
              <a:t> de </a:t>
            </a:r>
            <a:r>
              <a:rPr lang="en-US" sz="2325" dirty="0" err="1"/>
              <a:t>Aprendizaje</a:t>
            </a:r>
            <a:endParaRPr lang="en-US" sz="2325" dirty="0"/>
          </a:p>
        </p:txBody>
      </p:sp>
      <p:sp>
        <p:nvSpPr>
          <p:cNvPr id="175" name="Google Shape;175;p4"/>
          <p:cNvSpPr txBox="1">
            <a:spLocks noGrp="1"/>
          </p:cNvSpPr>
          <p:nvPr>
            <p:ph type="body" idx="1"/>
          </p:nvPr>
        </p:nvSpPr>
        <p:spPr>
          <a:xfrm>
            <a:off x="741620" y="895350"/>
            <a:ext cx="2871475" cy="2253215"/>
          </a:xfrm>
          <a:prstGeom prst="rect">
            <a:avLst/>
          </a:prstGeom>
        </p:spPr>
        <p:txBody>
          <a:bodyPr spcFirstLastPara="1" vert="horz" wrap="square" lIns="68580" tIns="34290" rIns="68580" bIns="34290" rtlCol="0" anchor="t" anchorCtr="0">
            <a:normAutofit fontScale="25000" lnSpcReduction="20000"/>
          </a:bodyPr>
          <a:lstStyle/>
          <a:p>
            <a:pPr marL="0" indent="-171450" defTabSz="685800">
              <a:buFont typeface="Arial" panose="020B0604020202020204" pitchFamily="34" charset="0"/>
              <a:buChar char="•"/>
            </a:pPr>
            <a:r>
              <a:rPr lang="en-US" sz="7200" b="1" dirty="0"/>
              <a:t>De </a:t>
            </a:r>
            <a:r>
              <a:rPr lang="en-US" sz="7200" b="1" dirty="0" err="1"/>
              <a:t>Brandler</a:t>
            </a:r>
            <a:r>
              <a:rPr lang="en-US" sz="7200" b="1" dirty="0"/>
              <a:t> y Grinder</a:t>
            </a:r>
          </a:p>
          <a:p>
            <a:pPr marL="0" indent="-171450" defTabSz="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7200" b="1" dirty="0"/>
              <a:t>                     Visual</a:t>
            </a:r>
          </a:p>
          <a:p>
            <a:pPr marL="0" indent="-171450" defTabSz="6858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7200" b="1" dirty="0"/>
          </a:p>
          <a:p>
            <a:pPr marL="0" indent="-171450" defTabSz="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7200" b="1" dirty="0"/>
              <a:t>Kinestésico</a:t>
            </a:r>
          </a:p>
          <a:p>
            <a:pPr marL="0" indent="-171450" defTabSz="6858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7200" b="1" dirty="0"/>
          </a:p>
          <a:p>
            <a:pPr marL="0" indent="-171450" defTabSz="6858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7200" b="1" dirty="0"/>
          </a:p>
          <a:p>
            <a:pPr marL="0" indent="-171450" defTabSz="6858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7200" b="1" dirty="0"/>
          </a:p>
          <a:p>
            <a:pPr marL="0" indent="0" defTabSz="685800">
              <a:spcBef>
                <a:spcPts val="1200"/>
              </a:spcBef>
              <a:buNone/>
            </a:pPr>
            <a:endParaRPr lang="en-US" sz="7200" b="1" dirty="0"/>
          </a:p>
          <a:p>
            <a:pPr marL="0" indent="-171450" defTabSz="6858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7200" b="1" dirty="0" err="1">
                <a:hlinkClick r:id="rId4"/>
              </a:rPr>
              <a:t>Auditivo</a:t>
            </a:r>
            <a:endParaRPr lang="en-US" sz="7200" b="1" dirty="0"/>
          </a:p>
        </p:txBody>
      </p:sp>
      <p:pic>
        <p:nvPicPr>
          <p:cNvPr id="176" name="Google Shape;176;p4" descr="amormov.gif"/>
          <p:cNvPicPr preferRelativeResize="0"/>
          <p:nvPr/>
        </p:nvPicPr>
        <p:blipFill rotWithShape="1">
          <a:blip r:embed="rId5"/>
          <a:stretch/>
        </p:blipFill>
        <p:spPr>
          <a:xfrm>
            <a:off x="5638800" y="210336"/>
            <a:ext cx="1981200" cy="1676400"/>
          </a:xfrm>
          <a:prstGeom prst="rect">
            <a:avLst/>
          </a:prstGeom>
          <a:noFill/>
        </p:spPr>
      </p:pic>
      <p:pic>
        <p:nvPicPr>
          <p:cNvPr id="178" name="Google Shape;178;p4" descr="problemas-auditivos-bebe.jpeg"/>
          <p:cNvPicPr preferRelativeResize="0"/>
          <p:nvPr/>
        </p:nvPicPr>
        <p:blipFill rotWithShape="1">
          <a:blip r:embed="rId6"/>
          <a:stretch/>
        </p:blipFill>
        <p:spPr>
          <a:xfrm>
            <a:off x="5943600" y="2952750"/>
            <a:ext cx="2209800" cy="1595324"/>
          </a:xfrm>
          <a:prstGeom prst="rect">
            <a:avLst/>
          </a:prstGeom>
          <a:noFill/>
        </p:spPr>
      </p:pic>
      <p:pic>
        <p:nvPicPr>
          <p:cNvPr id="177" name="Google Shape;177;p4" descr="visic3b3n-y-aprendizaje.jpg"/>
          <p:cNvPicPr preferRelativeResize="0"/>
          <p:nvPr/>
        </p:nvPicPr>
        <p:blipFill rotWithShape="1">
          <a:blip r:embed="rId7"/>
          <a:stretch/>
        </p:blipFill>
        <p:spPr>
          <a:xfrm>
            <a:off x="2712641" y="2021957"/>
            <a:ext cx="1771880" cy="146515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4" y="1307302"/>
            <a:ext cx="1466847" cy="1221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4" y="0"/>
            <a:ext cx="634998" cy="12191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74" y="2614594"/>
            <a:ext cx="2303457" cy="12215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74" y="3924292"/>
            <a:ext cx="3135318" cy="12191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15185" y="0"/>
            <a:ext cx="1728796" cy="12224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953368" y="457290"/>
            <a:ext cx="24841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20" dirty="0">
                <a:solidFill>
                  <a:srgbClr val="FFFFFF"/>
                </a:solidFill>
                <a:latin typeface="Arial"/>
                <a:cs typeface="Arial"/>
              </a:rPr>
              <a:t>Visuales</a:t>
            </a:r>
            <a:endParaRPr sz="4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97070" y="1313522"/>
            <a:ext cx="6400800" cy="3760470"/>
          </a:xfrm>
          <a:custGeom>
            <a:avLst/>
            <a:gdLst/>
            <a:ahLst/>
            <a:cxnLst/>
            <a:rect l="l" t="t" r="r" b="b"/>
            <a:pathLst>
              <a:path w="6400800" h="3760470">
                <a:moveTo>
                  <a:pt x="6400787" y="3759892"/>
                </a:moveTo>
                <a:lnTo>
                  <a:pt x="0" y="3759892"/>
                </a:lnTo>
                <a:lnTo>
                  <a:pt x="0" y="0"/>
                </a:lnTo>
                <a:lnTo>
                  <a:pt x="6400787" y="0"/>
                </a:lnTo>
                <a:lnTo>
                  <a:pt x="6400787" y="3759892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14598" y="1374356"/>
            <a:ext cx="6109970" cy="3336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815" indent="-412750">
              <a:lnSpc>
                <a:spcPts val="2865"/>
              </a:lnSpc>
              <a:spcBef>
                <a:spcPts val="100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El </a:t>
            </a:r>
            <a:r>
              <a:rPr sz="2400" dirty="0">
                <a:latin typeface="Arial"/>
                <a:cs typeface="Arial"/>
              </a:rPr>
              <a:t>mundo </a:t>
            </a:r>
            <a:r>
              <a:rPr sz="2400" spc="-5" dirty="0">
                <a:latin typeface="Arial"/>
                <a:cs typeface="Arial"/>
              </a:rPr>
              <a:t>lo </a:t>
            </a:r>
            <a:r>
              <a:rPr sz="2400" dirty="0">
                <a:latin typeface="Arial"/>
                <a:cs typeface="Arial"/>
              </a:rPr>
              <a:t>ven 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imágenes.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ts val="2850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Plasman las imágenes en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palabras.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ts val="2850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20" dirty="0">
                <a:latin typeface="Arial"/>
                <a:cs typeface="Arial"/>
              </a:rPr>
              <a:t>Tienen </a:t>
            </a:r>
            <a:r>
              <a:rPr sz="2400" dirty="0">
                <a:latin typeface="Arial"/>
                <a:cs typeface="Arial"/>
              </a:rPr>
              <a:t>movimientos rápidos.</a:t>
            </a:r>
          </a:p>
          <a:p>
            <a:pPr marL="424815" indent="-412750">
              <a:lnSpc>
                <a:spcPts val="2850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Siempre explora las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cosas.</a:t>
            </a:r>
          </a:p>
          <a:p>
            <a:pPr marL="424815" marR="1224915" indent="-412750">
              <a:lnSpc>
                <a:spcPts val="2850"/>
              </a:lnSpc>
              <a:spcBef>
                <a:spcPts val="105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Es organizado, limpio, ordenado,  </a:t>
            </a:r>
            <a:r>
              <a:rPr sz="2400" spc="-15" dirty="0">
                <a:latin typeface="Arial"/>
                <a:cs typeface="Arial"/>
              </a:rPr>
              <a:t>controlador.</a:t>
            </a:r>
            <a:endParaRPr sz="2400" dirty="0">
              <a:latin typeface="Arial"/>
              <a:cs typeface="Arial"/>
            </a:endParaRPr>
          </a:p>
          <a:p>
            <a:pPr marL="424815" indent="-412750">
              <a:lnSpc>
                <a:spcPts val="2745"/>
              </a:lnSpc>
              <a:buChar char="●"/>
              <a:tabLst>
                <a:tab pos="424815" algn="l"/>
                <a:tab pos="425450" algn="l"/>
              </a:tabLst>
            </a:pPr>
            <a:r>
              <a:rPr sz="2400" dirty="0">
                <a:latin typeface="Arial"/>
                <a:cs typeface="Arial"/>
              </a:rPr>
              <a:t>Mueve </a:t>
            </a:r>
            <a:r>
              <a:rPr sz="2400" spc="-5" dirty="0">
                <a:latin typeface="Arial"/>
                <a:cs typeface="Arial"/>
              </a:rPr>
              <a:t>los ojos hacia arriba 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5" dirty="0">
                <a:latin typeface="Arial"/>
                <a:cs typeface="Arial"/>
              </a:rPr>
              <a:t>hacia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abajo.</a:t>
            </a:r>
            <a:endParaRPr sz="2400" dirty="0">
              <a:latin typeface="Arial"/>
              <a:cs typeface="Arial"/>
            </a:endParaRPr>
          </a:p>
          <a:p>
            <a:pPr marL="424815" marR="121920" indent="-412750">
              <a:lnSpc>
                <a:spcPts val="2850"/>
              </a:lnSpc>
              <a:spcBef>
                <a:spcPts val="105"/>
              </a:spcBef>
              <a:buChar char="●"/>
              <a:tabLst>
                <a:tab pos="424815" algn="l"/>
                <a:tab pos="425450" algn="l"/>
              </a:tabLst>
            </a:pPr>
            <a:r>
              <a:rPr sz="2400" spc="-5" dirty="0">
                <a:latin typeface="Arial"/>
                <a:cs typeface="Arial"/>
              </a:rPr>
              <a:t>Respira </a:t>
            </a:r>
            <a:r>
              <a:rPr sz="2400" dirty="0">
                <a:latin typeface="Arial"/>
                <a:cs typeface="Arial"/>
              </a:rPr>
              <a:t>rápidamente y siempre </a:t>
            </a:r>
            <a:r>
              <a:rPr sz="2400" spc="-5" dirty="0">
                <a:latin typeface="Arial"/>
                <a:cs typeface="Arial"/>
              </a:rPr>
              <a:t>está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bien  </a:t>
            </a:r>
            <a:r>
              <a:rPr sz="2400" dirty="0">
                <a:latin typeface="Arial"/>
                <a:cs typeface="Arial"/>
              </a:rPr>
              <a:t>vestido.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9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4" y="1307302"/>
            <a:ext cx="1466847" cy="12215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4" y="0"/>
            <a:ext cx="634998" cy="12191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74" y="2614594"/>
            <a:ext cx="2303457" cy="12215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74" y="3924292"/>
            <a:ext cx="3135318" cy="12191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97857" y="1310182"/>
            <a:ext cx="746123" cy="1220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997070" y="0"/>
            <a:ext cx="7146925" cy="1313815"/>
            <a:chOff x="1997070" y="0"/>
            <a:chExt cx="7146925" cy="1313815"/>
          </a:xfrm>
        </p:grpSpPr>
        <p:sp>
          <p:nvSpPr>
            <p:cNvPr id="8" name="object 8"/>
            <p:cNvSpPr/>
            <p:nvPr/>
          </p:nvSpPr>
          <p:spPr>
            <a:xfrm>
              <a:off x="7415185" y="0"/>
              <a:ext cx="1728796" cy="122243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997070" y="250647"/>
              <a:ext cx="6400800" cy="1062990"/>
            </a:xfrm>
            <a:custGeom>
              <a:avLst/>
              <a:gdLst/>
              <a:ahLst/>
              <a:cxnLst/>
              <a:rect l="l" t="t" r="r" b="b"/>
              <a:pathLst>
                <a:path w="6400800" h="1062990">
                  <a:moveTo>
                    <a:pt x="6400787" y="1062897"/>
                  </a:moveTo>
                  <a:lnTo>
                    <a:pt x="0" y="1062897"/>
                  </a:lnTo>
                  <a:lnTo>
                    <a:pt x="0" y="0"/>
                  </a:lnTo>
                  <a:lnTo>
                    <a:pt x="6400787" y="0"/>
                  </a:lnTo>
                  <a:lnTo>
                    <a:pt x="6400787" y="1062897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473842" y="457313"/>
            <a:ext cx="34461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FFFFFF"/>
                </a:solidFill>
                <a:latin typeface="Arial"/>
                <a:cs typeface="Arial"/>
              </a:rPr>
              <a:t>Kinestésico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4902" y="1307302"/>
            <a:ext cx="15220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Puro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Corazón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419433" y="1267352"/>
            <a:ext cx="5886368" cy="3418836"/>
            <a:chOff x="3222494" y="1146443"/>
            <a:chExt cx="5931535" cy="4006850"/>
          </a:xfrm>
          <a:solidFill>
            <a:srgbClr val="0070C0"/>
          </a:solidFill>
        </p:grpSpPr>
        <p:sp>
          <p:nvSpPr>
            <p:cNvPr id="13" name="object 13"/>
            <p:cNvSpPr/>
            <p:nvPr/>
          </p:nvSpPr>
          <p:spPr>
            <a:xfrm>
              <a:off x="3232019" y="1155968"/>
              <a:ext cx="5912485" cy="3987800"/>
            </a:xfrm>
            <a:custGeom>
              <a:avLst/>
              <a:gdLst/>
              <a:ahLst/>
              <a:cxnLst/>
              <a:rect l="l" t="t" r="r" b="b"/>
              <a:pathLst>
                <a:path w="5912484" h="3987800">
                  <a:moveTo>
                    <a:pt x="2955967" y="3987671"/>
                  </a:moveTo>
                  <a:lnTo>
                    <a:pt x="2866901" y="3942298"/>
                  </a:lnTo>
                  <a:lnTo>
                    <a:pt x="2779437" y="3897029"/>
                  </a:lnTo>
                  <a:lnTo>
                    <a:pt x="2693566" y="3851867"/>
                  </a:lnTo>
                  <a:lnTo>
                    <a:pt x="2609277" y="3806815"/>
                  </a:lnTo>
                  <a:lnTo>
                    <a:pt x="2526559" y="3761876"/>
                  </a:lnTo>
                  <a:lnTo>
                    <a:pt x="2445402" y="3717053"/>
                  </a:lnTo>
                  <a:lnTo>
                    <a:pt x="2365794" y="3672349"/>
                  </a:lnTo>
                  <a:lnTo>
                    <a:pt x="2287725" y="3627767"/>
                  </a:lnTo>
                  <a:lnTo>
                    <a:pt x="2211184" y="3583311"/>
                  </a:lnTo>
                  <a:lnTo>
                    <a:pt x="2136161" y="3538982"/>
                  </a:lnTo>
                  <a:lnTo>
                    <a:pt x="2062644" y="3494785"/>
                  </a:lnTo>
                  <a:lnTo>
                    <a:pt x="1990624" y="3450723"/>
                  </a:lnTo>
                  <a:lnTo>
                    <a:pt x="1920089" y="3406797"/>
                  </a:lnTo>
                  <a:lnTo>
                    <a:pt x="1851028" y="3363012"/>
                  </a:lnTo>
                  <a:lnTo>
                    <a:pt x="1783431" y="3319370"/>
                  </a:lnTo>
                  <a:lnTo>
                    <a:pt x="1717287" y="3275874"/>
                  </a:lnTo>
                  <a:lnTo>
                    <a:pt x="1652585" y="3232528"/>
                  </a:lnTo>
                  <a:lnTo>
                    <a:pt x="1589315" y="3189334"/>
                  </a:lnTo>
                  <a:lnTo>
                    <a:pt x="1527466" y="3146296"/>
                  </a:lnTo>
                  <a:lnTo>
                    <a:pt x="1467028" y="3103416"/>
                  </a:lnTo>
                  <a:lnTo>
                    <a:pt x="1407988" y="3060698"/>
                  </a:lnTo>
                  <a:lnTo>
                    <a:pt x="1350338" y="3018144"/>
                  </a:lnTo>
                  <a:lnTo>
                    <a:pt x="1294065" y="2975758"/>
                  </a:lnTo>
                  <a:lnTo>
                    <a:pt x="1239159" y="2933543"/>
                  </a:lnTo>
                  <a:lnTo>
                    <a:pt x="1185610" y="2891501"/>
                  </a:lnTo>
                  <a:lnTo>
                    <a:pt x="1133407" y="2849635"/>
                  </a:lnTo>
                  <a:lnTo>
                    <a:pt x="1082539" y="2807950"/>
                  </a:lnTo>
                  <a:lnTo>
                    <a:pt x="1032995" y="2766447"/>
                  </a:lnTo>
                  <a:lnTo>
                    <a:pt x="984765" y="2725130"/>
                  </a:lnTo>
                  <a:lnTo>
                    <a:pt x="937838" y="2684001"/>
                  </a:lnTo>
                  <a:lnTo>
                    <a:pt x="892203" y="2643065"/>
                  </a:lnTo>
                  <a:lnTo>
                    <a:pt x="847849" y="2602323"/>
                  </a:lnTo>
                  <a:lnTo>
                    <a:pt x="804766" y="2561779"/>
                  </a:lnTo>
                  <a:lnTo>
                    <a:pt x="762943" y="2521436"/>
                  </a:lnTo>
                  <a:lnTo>
                    <a:pt x="722369" y="2481296"/>
                  </a:lnTo>
                  <a:lnTo>
                    <a:pt x="683033" y="2441364"/>
                  </a:lnTo>
                  <a:lnTo>
                    <a:pt x="644926" y="2401642"/>
                  </a:lnTo>
                  <a:lnTo>
                    <a:pt x="608035" y="2362133"/>
                  </a:lnTo>
                  <a:lnTo>
                    <a:pt x="572351" y="2322839"/>
                  </a:lnTo>
                  <a:lnTo>
                    <a:pt x="537862" y="2283765"/>
                  </a:lnTo>
                  <a:lnTo>
                    <a:pt x="504558" y="2244913"/>
                  </a:lnTo>
                  <a:lnTo>
                    <a:pt x="472428" y="2206286"/>
                  </a:lnTo>
                  <a:lnTo>
                    <a:pt x="441462" y="2167887"/>
                  </a:lnTo>
                  <a:lnTo>
                    <a:pt x="411648" y="2129719"/>
                  </a:lnTo>
                  <a:lnTo>
                    <a:pt x="382976" y="2091785"/>
                  </a:lnTo>
                  <a:lnTo>
                    <a:pt x="355435" y="2054089"/>
                  </a:lnTo>
                  <a:lnTo>
                    <a:pt x="329015" y="2016633"/>
                  </a:lnTo>
                  <a:lnTo>
                    <a:pt x="303705" y="1979420"/>
                  </a:lnTo>
                  <a:lnTo>
                    <a:pt x="279493" y="1942453"/>
                  </a:lnTo>
                  <a:lnTo>
                    <a:pt x="256370" y="1905736"/>
                  </a:lnTo>
                  <a:lnTo>
                    <a:pt x="234324" y="1869271"/>
                  </a:lnTo>
                  <a:lnTo>
                    <a:pt x="213346" y="1833062"/>
                  </a:lnTo>
                  <a:lnTo>
                    <a:pt x="193423" y="1797111"/>
                  </a:lnTo>
                  <a:lnTo>
                    <a:pt x="174545" y="1761421"/>
                  </a:lnTo>
                  <a:lnTo>
                    <a:pt x="156703" y="1725996"/>
                  </a:lnTo>
                  <a:lnTo>
                    <a:pt x="139884" y="1690838"/>
                  </a:lnTo>
                  <a:lnTo>
                    <a:pt x="124078" y="1655951"/>
                  </a:lnTo>
                  <a:lnTo>
                    <a:pt x="95463" y="1587000"/>
                  </a:lnTo>
                  <a:lnTo>
                    <a:pt x="70773" y="1519168"/>
                  </a:lnTo>
                  <a:lnTo>
                    <a:pt x="49920" y="1452478"/>
                  </a:lnTo>
                  <a:lnTo>
                    <a:pt x="32819" y="1386956"/>
                  </a:lnTo>
                  <a:lnTo>
                    <a:pt x="19385" y="1322624"/>
                  </a:lnTo>
                  <a:lnTo>
                    <a:pt x="9532" y="1259508"/>
                  </a:lnTo>
                  <a:lnTo>
                    <a:pt x="3173" y="1197631"/>
                  </a:lnTo>
                  <a:lnTo>
                    <a:pt x="223" y="1137019"/>
                  </a:lnTo>
                  <a:lnTo>
                    <a:pt x="0" y="1107194"/>
                  </a:lnTo>
                  <a:lnTo>
                    <a:pt x="596" y="1077694"/>
                  </a:lnTo>
                  <a:lnTo>
                    <a:pt x="4206" y="1019681"/>
                  </a:lnTo>
                  <a:lnTo>
                    <a:pt x="10968" y="963005"/>
                  </a:lnTo>
                  <a:lnTo>
                    <a:pt x="20796" y="907690"/>
                  </a:lnTo>
                  <a:lnTo>
                    <a:pt x="33603" y="853759"/>
                  </a:lnTo>
                  <a:lnTo>
                    <a:pt x="49303" y="801238"/>
                  </a:lnTo>
                  <a:lnTo>
                    <a:pt x="67812" y="750150"/>
                  </a:lnTo>
                  <a:lnTo>
                    <a:pt x="89044" y="700520"/>
                  </a:lnTo>
                  <a:lnTo>
                    <a:pt x="112911" y="652371"/>
                  </a:lnTo>
                  <a:lnTo>
                    <a:pt x="139329" y="605729"/>
                  </a:lnTo>
                  <a:lnTo>
                    <a:pt x="168212" y="560617"/>
                  </a:lnTo>
                  <a:lnTo>
                    <a:pt x="199473" y="517059"/>
                  </a:lnTo>
                  <a:lnTo>
                    <a:pt x="233028" y="475080"/>
                  </a:lnTo>
                  <a:lnTo>
                    <a:pt x="268790" y="434704"/>
                  </a:lnTo>
                  <a:lnTo>
                    <a:pt x="306673" y="395956"/>
                  </a:lnTo>
                  <a:lnTo>
                    <a:pt x="346592" y="358858"/>
                  </a:lnTo>
                  <a:lnTo>
                    <a:pt x="388460" y="323437"/>
                  </a:lnTo>
                  <a:lnTo>
                    <a:pt x="432192" y="289715"/>
                  </a:lnTo>
                  <a:lnTo>
                    <a:pt x="477702" y="257717"/>
                  </a:lnTo>
                  <a:lnTo>
                    <a:pt x="524905" y="227468"/>
                  </a:lnTo>
                  <a:lnTo>
                    <a:pt x="573713" y="198991"/>
                  </a:lnTo>
                  <a:lnTo>
                    <a:pt x="624042" y="172311"/>
                  </a:lnTo>
                  <a:lnTo>
                    <a:pt x="675806" y="147452"/>
                  </a:lnTo>
                  <a:lnTo>
                    <a:pt x="728919" y="124438"/>
                  </a:lnTo>
                  <a:lnTo>
                    <a:pt x="783294" y="103294"/>
                  </a:lnTo>
                  <a:lnTo>
                    <a:pt x="838847" y="84043"/>
                  </a:lnTo>
                  <a:lnTo>
                    <a:pt x="895491" y="66710"/>
                  </a:lnTo>
                  <a:lnTo>
                    <a:pt x="953140" y="51320"/>
                  </a:lnTo>
                  <a:lnTo>
                    <a:pt x="1011709" y="37895"/>
                  </a:lnTo>
                  <a:lnTo>
                    <a:pt x="1071112" y="26462"/>
                  </a:lnTo>
                  <a:lnTo>
                    <a:pt x="1131263" y="17043"/>
                  </a:lnTo>
                  <a:lnTo>
                    <a:pt x="1192076" y="9663"/>
                  </a:lnTo>
                  <a:lnTo>
                    <a:pt x="1253465" y="4346"/>
                  </a:lnTo>
                  <a:lnTo>
                    <a:pt x="1315345" y="1117"/>
                  </a:lnTo>
                  <a:lnTo>
                    <a:pt x="1377629" y="0"/>
                  </a:lnTo>
                  <a:lnTo>
                    <a:pt x="1408896" y="240"/>
                  </a:lnTo>
                  <a:lnTo>
                    <a:pt x="1471627" y="2336"/>
                  </a:lnTo>
                  <a:lnTo>
                    <a:pt x="1534547" y="6604"/>
                  </a:lnTo>
                  <a:lnTo>
                    <a:pt x="1597571" y="13068"/>
                  </a:lnTo>
                  <a:lnTo>
                    <a:pt x="1660614" y="21753"/>
                  </a:lnTo>
                  <a:lnTo>
                    <a:pt x="1723589" y="32683"/>
                  </a:lnTo>
                  <a:lnTo>
                    <a:pt x="1786411" y="45882"/>
                  </a:lnTo>
                  <a:lnTo>
                    <a:pt x="1848994" y="61375"/>
                  </a:lnTo>
                  <a:lnTo>
                    <a:pt x="1911252" y="79185"/>
                  </a:lnTo>
                  <a:lnTo>
                    <a:pt x="1973099" y="99337"/>
                  </a:lnTo>
                  <a:lnTo>
                    <a:pt x="2034449" y="121856"/>
                  </a:lnTo>
                  <a:lnTo>
                    <a:pt x="2095217" y="146764"/>
                  </a:lnTo>
                  <a:lnTo>
                    <a:pt x="2155316" y="174087"/>
                  </a:lnTo>
                  <a:lnTo>
                    <a:pt x="2214661" y="203849"/>
                  </a:lnTo>
                  <a:lnTo>
                    <a:pt x="2273167" y="236074"/>
                  </a:lnTo>
                  <a:lnTo>
                    <a:pt x="2330746" y="270786"/>
                  </a:lnTo>
                  <a:lnTo>
                    <a:pt x="2387313" y="308009"/>
                  </a:lnTo>
                  <a:lnTo>
                    <a:pt x="2442783" y="347768"/>
                  </a:lnTo>
                  <a:lnTo>
                    <a:pt x="2497070" y="390087"/>
                  </a:lnTo>
                  <a:lnTo>
                    <a:pt x="2550088" y="434991"/>
                  </a:lnTo>
                  <a:lnTo>
                    <a:pt x="2601750" y="482502"/>
                  </a:lnTo>
                  <a:lnTo>
                    <a:pt x="2651972" y="532646"/>
                  </a:lnTo>
                  <a:lnTo>
                    <a:pt x="2700666" y="585447"/>
                  </a:lnTo>
                  <a:lnTo>
                    <a:pt x="2747749" y="640929"/>
                  </a:lnTo>
                  <a:lnTo>
                    <a:pt x="2793133" y="699116"/>
                  </a:lnTo>
                  <a:lnTo>
                    <a:pt x="2836732" y="760033"/>
                  </a:lnTo>
                  <a:lnTo>
                    <a:pt x="2878462" y="823703"/>
                  </a:lnTo>
                  <a:lnTo>
                    <a:pt x="2898598" y="856579"/>
                  </a:lnTo>
                  <a:lnTo>
                    <a:pt x="2918235" y="890152"/>
                  </a:lnTo>
                  <a:lnTo>
                    <a:pt x="2937362" y="924425"/>
                  </a:lnTo>
                  <a:lnTo>
                    <a:pt x="2955967" y="959402"/>
                  </a:lnTo>
                  <a:lnTo>
                    <a:pt x="2974573" y="924425"/>
                  </a:lnTo>
                  <a:lnTo>
                    <a:pt x="2993699" y="890152"/>
                  </a:lnTo>
                  <a:lnTo>
                    <a:pt x="3013336" y="856579"/>
                  </a:lnTo>
                  <a:lnTo>
                    <a:pt x="3033473" y="823703"/>
                  </a:lnTo>
                  <a:lnTo>
                    <a:pt x="3054099" y="791522"/>
                  </a:lnTo>
                  <a:lnTo>
                    <a:pt x="3096774" y="729232"/>
                  </a:lnTo>
                  <a:lnTo>
                    <a:pt x="3141276" y="669683"/>
                  </a:lnTo>
                  <a:lnTo>
                    <a:pt x="3187520" y="612851"/>
                  </a:lnTo>
                  <a:lnTo>
                    <a:pt x="3235419" y="558713"/>
                  </a:lnTo>
                  <a:lnTo>
                    <a:pt x="3284888" y="507244"/>
                  </a:lnTo>
                  <a:lnTo>
                    <a:pt x="3335841" y="458419"/>
                  </a:lnTo>
                  <a:lnTo>
                    <a:pt x="3388192" y="412215"/>
                  </a:lnTo>
                  <a:lnTo>
                    <a:pt x="3441855" y="368606"/>
                  </a:lnTo>
                  <a:lnTo>
                    <a:pt x="3496744" y="327570"/>
                  </a:lnTo>
                  <a:lnTo>
                    <a:pt x="3552773" y="289082"/>
                  </a:lnTo>
                  <a:lnTo>
                    <a:pt x="3609857" y="253117"/>
                  </a:lnTo>
                  <a:lnTo>
                    <a:pt x="3667910" y="219652"/>
                  </a:lnTo>
                  <a:lnTo>
                    <a:pt x="3726846" y="188662"/>
                  </a:lnTo>
                  <a:lnTo>
                    <a:pt x="3786579" y="160122"/>
                  </a:lnTo>
                  <a:lnTo>
                    <a:pt x="3847024" y="134009"/>
                  </a:lnTo>
                  <a:lnTo>
                    <a:pt x="3908093" y="110299"/>
                  </a:lnTo>
                  <a:lnTo>
                    <a:pt x="3969703" y="88967"/>
                  </a:lnTo>
                  <a:lnTo>
                    <a:pt x="4031766" y="69989"/>
                  </a:lnTo>
                  <a:lnTo>
                    <a:pt x="4094197" y="53340"/>
                  </a:lnTo>
                  <a:lnTo>
                    <a:pt x="4156910" y="38998"/>
                  </a:lnTo>
                  <a:lnTo>
                    <a:pt x="4219819" y="26936"/>
                  </a:lnTo>
                  <a:lnTo>
                    <a:pt x="4282839" y="17131"/>
                  </a:lnTo>
                  <a:lnTo>
                    <a:pt x="4345883" y="9560"/>
                  </a:lnTo>
                  <a:lnTo>
                    <a:pt x="4408866" y="4197"/>
                  </a:lnTo>
                  <a:lnTo>
                    <a:pt x="4471702" y="1018"/>
                  </a:lnTo>
                  <a:lnTo>
                    <a:pt x="4534305" y="0"/>
                  </a:lnTo>
                  <a:lnTo>
                    <a:pt x="4565493" y="293"/>
                  </a:lnTo>
                  <a:lnTo>
                    <a:pt x="4627585" y="2469"/>
                  </a:lnTo>
                  <a:lnTo>
                    <a:pt x="4689231" y="6745"/>
                  </a:lnTo>
                  <a:lnTo>
                    <a:pt x="4750343" y="13096"/>
                  </a:lnTo>
                  <a:lnTo>
                    <a:pt x="4810835" y="21499"/>
                  </a:lnTo>
                  <a:lnTo>
                    <a:pt x="4870623" y="31928"/>
                  </a:lnTo>
                  <a:lnTo>
                    <a:pt x="4929619" y="44360"/>
                  </a:lnTo>
                  <a:lnTo>
                    <a:pt x="4987739" y="58771"/>
                  </a:lnTo>
                  <a:lnTo>
                    <a:pt x="5044897" y="75135"/>
                  </a:lnTo>
                  <a:lnTo>
                    <a:pt x="5101006" y="93430"/>
                  </a:lnTo>
                  <a:lnTo>
                    <a:pt x="5155981" y="113631"/>
                  </a:lnTo>
                  <a:lnTo>
                    <a:pt x="5209736" y="135713"/>
                  </a:lnTo>
                  <a:lnTo>
                    <a:pt x="5262184" y="159652"/>
                  </a:lnTo>
                  <a:lnTo>
                    <a:pt x="5313242" y="185425"/>
                  </a:lnTo>
                  <a:lnTo>
                    <a:pt x="5362821" y="213006"/>
                  </a:lnTo>
                  <a:lnTo>
                    <a:pt x="5410837" y="242373"/>
                  </a:lnTo>
                  <a:lnTo>
                    <a:pt x="5457204" y="273499"/>
                  </a:lnTo>
                  <a:lnTo>
                    <a:pt x="5501836" y="306362"/>
                  </a:lnTo>
                  <a:lnTo>
                    <a:pt x="5544647" y="340937"/>
                  </a:lnTo>
                  <a:lnTo>
                    <a:pt x="5585551" y="377199"/>
                  </a:lnTo>
                  <a:lnTo>
                    <a:pt x="5624463" y="415125"/>
                  </a:lnTo>
                  <a:lnTo>
                    <a:pt x="5661296" y="454691"/>
                  </a:lnTo>
                  <a:lnTo>
                    <a:pt x="5695965" y="495871"/>
                  </a:lnTo>
                  <a:lnTo>
                    <a:pt x="5728384" y="538642"/>
                  </a:lnTo>
                  <a:lnTo>
                    <a:pt x="5758467" y="582980"/>
                  </a:lnTo>
                  <a:lnTo>
                    <a:pt x="5786128" y="628860"/>
                  </a:lnTo>
                  <a:lnTo>
                    <a:pt x="5811282" y="676259"/>
                  </a:lnTo>
                  <a:lnTo>
                    <a:pt x="5833842" y="725151"/>
                  </a:lnTo>
                  <a:lnTo>
                    <a:pt x="5853722" y="775513"/>
                  </a:lnTo>
                  <a:lnTo>
                    <a:pt x="5870838" y="827321"/>
                  </a:lnTo>
                  <a:lnTo>
                    <a:pt x="5885103" y="880550"/>
                  </a:lnTo>
                  <a:lnTo>
                    <a:pt x="5896431" y="935176"/>
                  </a:lnTo>
                  <a:lnTo>
                    <a:pt x="5904736" y="991175"/>
                  </a:lnTo>
                  <a:lnTo>
                    <a:pt x="5909933" y="1048522"/>
                  </a:lnTo>
                  <a:lnTo>
                    <a:pt x="5911935" y="1107194"/>
                  </a:lnTo>
                  <a:lnTo>
                    <a:pt x="5911712" y="1137019"/>
                  </a:lnTo>
                  <a:lnTo>
                    <a:pt x="5908762" y="1197631"/>
                  </a:lnTo>
                  <a:lnTo>
                    <a:pt x="5902403" y="1259508"/>
                  </a:lnTo>
                  <a:lnTo>
                    <a:pt x="5892549" y="1322624"/>
                  </a:lnTo>
                  <a:lnTo>
                    <a:pt x="5879115" y="1386956"/>
                  </a:lnTo>
                  <a:lnTo>
                    <a:pt x="5862015" y="1452478"/>
                  </a:lnTo>
                  <a:lnTo>
                    <a:pt x="5841162" y="1519168"/>
                  </a:lnTo>
                  <a:lnTo>
                    <a:pt x="5816471" y="1587000"/>
                  </a:lnTo>
                  <a:lnTo>
                    <a:pt x="5787856" y="1655951"/>
                  </a:lnTo>
                  <a:lnTo>
                    <a:pt x="5772051" y="1690838"/>
                  </a:lnTo>
                  <a:lnTo>
                    <a:pt x="5755232" y="1725996"/>
                  </a:lnTo>
                  <a:lnTo>
                    <a:pt x="5737389" y="1761421"/>
                  </a:lnTo>
                  <a:lnTo>
                    <a:pt x="5718512" y="1797111"/>
                  </a:lnTo>
                  <a:lnTo>
                    <a:pt x="5698589" y="1833062"/>
                  </a:lnTo>
                  <a:lnTo>
                    <a:pt x="5677610" y="1869271"/>
                  </a:lnTo>
                  <a:lnTo>
                    <a:pt x="5655565" y="1905736"/>
                  </a:lnTo>
                  <a:lnTo>
                    <a:pt x="5632441" y="1942453"/>
                  </a:lnTo>
                  <a:lnTo>
                    <a:pt x="5608230" y="1979420"/>
                  </a:lnTo>
                  <a:lnTo>
                    <a:pt x="5582920" y="2016633"/>
                  </a:lnTo>
                  <a:lnTo>
                    <a:pt x="5556499" y="2054089"/>
                  </a:lnTo>
                  <a:lnTo>
                    <a:pt x="5528959" y="2091785"/>
                  </a:lnTo>
                  <a:lnTo>
                    <a:pt x="5500287" y="2129719"/>
                  </a:lnTo>
                  <a:lnTo>
                    <a:pt x="5470473" y="2167887"/>
                  </a:lnTo>
                  <a:lnTo>
                    <a:pt x="5439507" y="2206286"/>
                  </a:lnTo>
                  <a:lnTo>
                    <a:pt x="5407377" y="2244913"/>
                  </a:lnTo>
                  <a:lnTo>
                    <a:pt x="5374073" y="2283765"/>
                  </a:lnTo>
                  <a:lnTo>
                    <a:pt x="5339584" y="2322839"/>
                  </a:lnTo>
                  <a:lnTo>
                    <a:pt x="5303900" y="2362133"/>
                  </a:lnTo>
                  <a:lnTo>
                    <a:pt x="5267009" y="2401642"/>
                  </a:lnTo>
                  <a:lnTo>
                    <a:pt x="5228901" y="2441364"/>
                  </a:lnTo>
                  <a:lnTo>
                    <a:pt x="5189566" y="2481296"/>
                  </a:lnTo>
                  <a:lnTo>
                    <a:pt x="5148992" y="2521436"/>
                  </a:lnTo>
                  <a:lnTo>
                    <a:pt x="5107169" y="2561779"/>
                  </a:lnTo>
                  <a:lnTo>
                    <a:pt x="5064086" y="2602323"/>
                  </a:lnTo>
                  <a:lnTo>
                    <a:pt x="5019732" y="2643065"/>
                  </a:lnTo>
                  <a:lnTo>
                    <a:pt x="4974097" y="2684001"/>
                  </a:lnTo>
                  <a:lnTo>
                    <a:pt x="4927170" y="2725130"/>
                  </a:lnTo>
                  <a:lnTo>
                    <a:pt x="4878939" y="2766447"/>
                  </a:lnTo>
                  <a:lnTo>
                    <a:pt x="4829396" y="2807950"/>
                  </a:lnTo>
                  <a:lnTo>
                    <a:pt x="4778527" y="2849635"/>
                  </a:lnTo>
                  <a:lnTo>
                    <a:pt x="4726324" y="2891501"/>
                  </a:lnTo>
                  <a:lnTo>
                    <a:pt x="4672775" y="2933543"/>
                  </a:lnTo>
                  <a:lnTo>
                    <a:pt x="4617870" y="2975758"/>
                  </a:lnTo>
                  <a:lnTo>
                    <a:pt x="4561597" y="3018144"/>
                  </a:lnTo>
                  <a:lnTo>
                    <a:pt x="4503946" y="3060698"/>
                  </a:lnTo>
                  <a:lnTo>
                    <a:pt x="4444907" y="3103416"/>
                  </a:lnTo>
                  <a:lnTo>
                    <a:pt x="4384468" y="3146296"/>
                  </a:lnTo>
                  <a:lnTo>
                    <a:pt x="4322619" y="3189334"/>
                  </a:lnTo>
                  <a:lnTo>
                    <a:pt x="4259349" y="3232528"/>
                  </a:lnTo>
                  <a:lnTo>
                    <a:pt x="4194648" y="3275874"/>
                  </a:lnTo>
                  <a:lnTo>
                    <a:pt x="4128504" y="3319370"/>
                  </a:lnTo>
                  <a:lnTo>
                    <a:pt x="4060907" y="3363012"/>
                  </a:lnTo>
                  <a:lnTo>
                    <a:pt x="3991846" y="3406797"/>
                  </a:lnTo>
                  <a:lnTo>
                    <a:pt x="3921311" y="3450723"/>
                  </a:lnTo>
                  <a:lnTo>
                    <a:pt x="3849290" y="3494785"/>
                  </a:lnTo>
                  <a:lnTo>
                    <a:pt x="3775774" y="3538982"/>
                  </a:lnTo>
                  <a:lnTo>
                    <a:pt x="3700750" y="3583311"/>
                  </a:lnTo>
                  <a:lnTo>
                    <a:pt x="3624210" y="3627767"/>
                  </a:lnTo>
                  <a:lnTo>
                    <a:pt x="3546141" y="3672349"/>
                  </a:lnTo>
                  <a:lnTo>
                    <a:pt x="3466533" y="3717053"/>
                  </a:lnTo>
                  <a:lnTo>
                    <a:pt x="3385375" y="3761876"/>
                  </a:lnTo>
                  <a:lnTo>
                    <a:pt x="3302657" y="3806815"/>
                  </a:lnTo>
                  <a:lnTo>
                    <a:pt x="3218368" y="3851867"/>
                  </a:lnTo>
                  <a:lnTo>
                    <a:pt x="3132497" y="3897029"/>
                  </a:lnTo>
                  <a:lnTo>
                    <a:pt x="3045034" y="3942298"/>
                  </a:lnTo>
                  <a:lnTo>
                    <a:pt x="2955967" y="3987671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32019" y="1155968"/>
              <a:ext cx="5912485" cy="3987800"/>
            </a:xfrm>
            <a:custGeom>
              <a:avLst/>
              <a:gdLst/>
              <a:ahLst/>
              <a:cxnLst/>
              <a:rect l="l" t="t" r="r" b="b"/>
              <a:pathLst>
                <a:path w="5912484" h="3987800">
                  <a:moveTo>
                    <a:pt x="2955967" y="959402"/>
                  </a:moveTo>
                  <a:lnTo>
                    <a:pt x="2974573" y="924425"/>
                  </a:lnTo>
                  <a:lnTo>
                    <a:pt x="2993699" y="890152"/>
                  </a:lnTo>
                  <a:lnTo>
                    <a:pt x="3013336" y="856579"/>
                  </a:lnTo>
                  <a:lnTo>
                    <a:pt x="3033473" y="823703"/>
                  </a:lnTo>
                  <a:lnTo>
                    <a:pt x="3054099" y="791522"/>
                  </a:lnTo>
                  <a:lnTo>
                    <a:pt x="3096774" y="729232"/>
                  </a:lnTo>
                  <a:lnTo>
                    <a:pt x="3141276" y="669683"/>
                  </a:lnTo>
                  <a:lnTo>
                    <a:pt x="3187520" y="612851"/>
                  </a:lnTo>
                  <a:lnTo>
                    <a:pt x="3235419" y="558713"/>
                  </a:lnTo>
                  <a:lnTo>
                    <a:pt x="3284888" y="507244"/>
                  </a:lnTo>
                  <a:lnTo>
                    <a:pt x="3335841" y="458419"/>
                  </a:lnTo>
                  <a:lnTo>
                    <a:pt x="3388192" y="412215"/>
                  </a:lnTo>
                  <a:lnTo>
                    <a:pt x="3441855" y="368606"/>
                  </a:lnTo>
                  <a:lnTo>
                    <a:pt x="3496744" y="327570"/>
                  </a:lnTo>
                  <a:lnTo>
                    <a:pt x="3552773" y="289082"/>
                  </a:lnTo>
                  <a:lnTo>
                    <a:pt x="3609857" y="253117"/>
                  </a:lnTo>
                  <a:lnTo>
                    <a:pt x="3667910" y="219652"/>
                  </a:lnTo>
                  <a:lnTo>
                    <a:pt x="3726846" y="188662"/>
                  </a:lnTo>
                  <a:lnTo>
                    <a:pt x="3786579" y="160122"/>
                  </a:lnTo>
                  <a:lnTo>
                    <a:pt x="3847024" y="134009"/>
                  </a:lnTo>
                  <a:lnTo>
                    <a:pt x="3908093" y="110299"/>
                  </a:lnTo>
                  <a:lnTo>
                    <a:pt x="3969703" y="88967"/>
                  </a:lnTo>
                  <a:lnTo>
                    <a:pt x="4031766" y="69989"/>
                  </a:lnTo>
                  <a:lnTo>
                    <a:pt x="4094197" y="53340"/>
                  </a:lnTo>
                  <a:lnTo>
                    <a:pt x="4156910" y="38998"/>
                  </a:lnTo>
                  <a:lnTo>
                    <a:pt x="4219819" y="26936"/>
                  </a:lnTo>
                  <a:lnTo>
                    <a:pt x="4282839" y="17131"/>
                  </a:lnTo>
                  <a:lnTo>
                    <a:pt x="4345883" y="9560"/>
                  </a:lnTo>
                  <a:lnTo>
                    <a:pt x="4408866" y="4197"/>
                  </a:lnTo>
                  <a:lnTo>
                    <a:pt x="4471702" y="1018"/>
                  </a:lnTo>
                  <a:lnTo>
                    <a:pt x="4534305" y="0"/>
                  </a:lnTo>
                  <a:lnTo>
                    <a:pt x="4565493" y="293"/>
                  </a:lnTo>
                  <a:lnTo>
                    <a:pt x="4627585" y="2469"/>
                  </a:lnTo>
                  <a:lnTo>
                    <a:pt x="4689231" y="6745"/>
                  </a:lnTo>
                  <a:lnTo>
                    <a:pt x="4750343" y="13096"/>
                  </a:lnTo>
                  <a:lnTo>
                    <a:pt x="4810835" y="21499"/>
                  </a:lnTo>
                  <a:lnTo>
                    <a:pt x="4870623" y="31928"/>
                  </a:lnTo>
                  <a:lnTo>
                    <a:pt x="4929619" y="44360"/>
                  </a:lnTo>
                  <a:lnTo>
                    <a:pt x="4987739" y="58771"/>
                  </a:lnTo>
                  <a:lnTo>
                    <a:pt x="5044897" y="75135"/>
                  </a:lnTo>
                  <a:lnTo>
                    <a:pt x="5101006" y="93430"/>
                  </a:lnTo>
                  <a:lnTo>
                    <a:pt x="5155981" y="113631"/>
                  </a:lnTo>
                  <a:lnTo>
                    <a:pt x="5209736" y="135713"/>
                  </a:lnTo>
                  <a:lnTo>
                    <a:pt x="5262184" y="159652"/>
                  </a:lnTo>
                  <a:lnTo>
                    <a:pt x="5313242" y="185425"/>
                  </a:lnTo>
                  <a:lnTo>
                    <a:pt x="5362821" y="213006"/>
                  </a:lnTo>
                  <a:lnTo>
                    <a:pt x="5410837" y="242373"/>
                  </a:lnTo>
                  <a:lnTo>
                    <a:pt x="5457204" y="273499"/>
                  </a:lnTo>
                  <a:lnTo>
                    <a:pt x="5501836" y="306362"/>
                  </a:lnTo>
                  <a:lnTo>
                    <a:pt x="5544647" y="340937"/>
                  </a:lnTo>
                  <a:lnTo>
                    <a:pt x="5585551" y="377199"/>
                  </a:lnTo>
                  <a:lnTo>
                    <a:pt x="5624463" y="415125"/>
                  </a:lnTo>
                  <a:lnTo>
                    <a:pt x="5661296" y="454691"/>
                  </a:lnTo>
                  <a:lnTo>
                    <a:pt x="5695965" y="495871"/>
                  </a:lnTo>
                  <a:lnTo>
                    <a:pt x="5728384" y="538642"/>
                  </a:lnTo>
                  <a:lnTo>
                    <a:pt x="5758467" y="582980"/>
                  </a:lnTo>
                  <a:lnTo>
                    <a:pt x="5786128" y="628860"/>
                  </a:lnTo>
                  <a:lnTo>
                    <a:pt x="5811282" y="676259"/>
                  </a:lnTo>
                  <a:lnTo>
                    <a:pt x="5833842" y="725151"/>
                  </a:lnTo>
                  <a:lnTo>
                    <a:pt x="5853722" y="775513"/>
                  </a:lnTo>
                  <a:lnTo>
                    <a:pt x="5870838" y="827321"/>
                  </a:lnTo>
                  <a:lnTo>
                    <a:pt x="5885103" y="880550"/>
                  </a:lnTo>
                  <a:lnTo>
                    <a:pt x="5896431" y="935176"/>
                  </a:lnTo>
                  <a:lnTo>
                    <a:pt x="5904736" y="991175"/>
                  </a:lnTo>
                  <a:lnTo>
                    <a:pt x="5909933" y="1048522"/>
                  </a:lnTo>
                  <a:lnTo>
                    <a:pt x="5911935" y="1107194"/>
                  </a:lnTo>
                  <a:lnTo>
                    <a:pt x="5911712" y="1137019"/>
                  </a:lnTo>
                  <a:lnTo>
                    <a:pt x="5908762" y="1197631"/>
                  </a:lnTo>
                  <a:lnTo>
                    <a:pt x="5902403" y="1259508"/>
                  </a:lnTo>
                  <a:lnTo>
                    <a:pt x="5892549" y="1322624"/>
                  </a:lnTo>
                  <a:lnTo>
                    <a:pt x="5879115" y="1386956"/>
                  </a:lnTo>
                  <a:lnTo>
                    <a:pt x="5862015" y="1452478"/>
                  </a:lnTo>
                  <a:lnTo>
                    <a:pt x="5841162" y="1519168"/>
                  </a:lnTo>
                  <a:lnTo>
                    <a:pt x="5816471" y="1587000"/>
                  </a:lnTo>
                  <a:lnTo>
                    <a:pt x="5787856" y="1655951"/>
                  </a:lnTo>
                  <a:lnTo>
                    <a:pt x="5772051" y="1690838"/>
                  </a:lnTo>
                  <a:lnTo>
                    <a:pt x="5755232" y="1725996"/>
                  </a:lnTo>
                  <a:lnTo>
                    <a:pt x="5737389" y="1761421"/>
                  </a:lnTo>
                  <a:lnTo>
                    <a:pt x="5718512" y="1797111"/>
                  </a:lnTo>
                  <a:lnTo>
                    <a:pt x="5698589" y="1833062"/>
                  </a:lnTo>
                  <a:lnTo>
                    <a:pt x="5677610" y="1869271"/>
                  </a:lnTo>
                  <a:lnTo>
                    <a:pt x="5655565" y="1905736"/>
                  </a:lnTo>
                  <a:lnTo>
                    <a:pt x="5632441" y="1942453"/>
                  </a:lnTo>
                  <a:lnTo>
                    <a:pt x="5608230" y="1979420"/>
                  </a:lnTo>
                  <a:lnTo>
                    <a:pt x="5582920" y="2016633"/>
                  </a:lnTo>
                  <a:lnTo>
                    <a:pt x="5556499" y="2054089"/>
                  </a:lnTo>
                  <a:lnTo>
                    <a:pt x="5528959" y="2091785"/>
                  </a:lnTo>
                  <a:lnTo>
                    <a:pt x="5500287" y="2129719"/>
                  </a:lnTo>
                  <a:lnTo>
                    <a:pt x="5470473" y="2167887"/>
                  </a:lnTo>
                  <a:lnTo>
                    <a:pt x="5439507" y="2206286"/>
                  </a:lnTo>
                  <a:lnTo>
                    <a:pt x="5407377" y="2244913"/>
                  </a:lnTo>
                  <a:lnTo>
                    <a:pt x="5374073" y="2283765"/>
                  </a:lnTo>
                  <a:lnTo>
                    <a:pt x="5339584" y="2322839"/>
                  </a:lnTo>
                  <a:lnTo>
                    <a:pt x="5303900" y="2362133"/>
                  </a:lnTo>
                  <a:lnTo>
                    <a:pt x="5267009" y="2401642"/>
                  </a:lnTo>
                  <a:lnTo>
                    <a:pt x="5228901" y="2441364"/>
                  </a:lnTo>
                  <a:lnTo>
                    <a:pt x="5189566" y="2481296"/>
                  </a:lnTo>
                  <a:lnTo>
                    <a:pt x="5148992" y="2521436"/>
                  </a:lnTo>
                  <a:lnTo>
                    <a:pt x="5107169" y="2561779"/>
                  </a:lnTo>
                  <a:lnTo>
                    <a:pt x="5064086" y="2602323"/>
                  </a:lnTo>
                  <a:lnTo>
                    <a:pt x="5019732" y="2643065"/>
                  </a:lnTo>
                  <a:lnTo>
                    <a:pt x="4974097" y="2684001"/>
                  </a:lnTo>
                  <a:lnTo>
                    <a:pt x="4927170" y="2725130"/>
                  </a:lnTo>
                  <a:lnTo>
                    <a:pt x="4878939" y="2766447"/>
                  </a:lnTo>
                  <a:lnTo>
                    <a:pt x="4829396" y="2807950"/>
                  </a:lnTo>
                  <a:lnTo>
                    <a:pt x="4778527" y="2849635"/>
                  </a:lnTo>
                  <a:lnTo>
                    <a:pt x="4726324" y="2891501"/>
                  </a:lnTo>
                  <a:lnTo>
                    <a:pt x="4672775" y="2933543"/>
                  </a:lnTo>
                  <a:lnTo>
                    <a:pt x="4617870" y="2975758"/>
                  </a:lnTo>
                  <a:lnTo>
                    <a:pt x="4561597" y="3018144"/>
                  </a:lnTo>
                  <a:lnTo>
                    <a:pt x="4503946" y="3060698"/>
                  </a:lnTo>
                  <a:lnTo>
                    <a:pt x="4444907" y="3103416"/>
                  </a:lnTo>
                  <a:lnTo>
                    <a:pt x="4384468" y="3146296"/>
                  </a:lnTo>
                  <a:lnTo>
                    <a:pt x="4322619" y="3189334"/>
                  </a:lnTo>
                  <a:lnTo>
                    <a:pt x="4259349" y="3232528"/>
                  </a:lnTo>
                  <a:lnTo>
                    <a:pt x="4194648" y="3275874"/>
                  </a:lnTo>
                  <a:lnTo>
                    <a:pt x="4128504" y="3319370"/>
                  </a:lnTo>
                  <a:lnTo>
                    <a:pt x="4060907" y="3363012"/>
                  </a:lnTo>
                  <a:lnTo>
                    <a:pt x="3991846" y="3406797"/>
                  </a:lnTo>
                  <a:lnTo>
                    <a:pt x="3921311" y="3450723"/>
                  </a:lnTo>
                  <a:lnTo>
                    <a:pt x="3849290" y="3494785"/>
                  </a:lnTo>
                  <a:lnTo>
                    <a:pt x="3775774" y="3538982"/>
                  </a:lnTo>
                  <a:lnTo>
                    <a:pt x="3700750" y="3583311"/>
                  </a:lnTo>
                  <a:lnTo>
                    <a:pt x="3624210" y="3627767"/>
                  </a:lnTo>
                  <a:lnTo>
                    <a:pt x="3546141" y="3672349"/>
                  </a:lnTo>
                  <a:lnTo>
                    <a:pt x="3466533" y="3717053"/>
                  </a:lnTo>
                  <a:lnTo>
                    <a:pt x="3385375" y="3761876"/>
                  </a:lnTo>
                  <a:lnTo>
                    <a:pt x="3302657" y="3806815"/>
                  </a:lnTo>
                  <a:lnTo>
                    <a:pt x="3218368" y="3851867"/>
                  </a:lnTo>
                  <a:lnTo>
                    <a:pt x="3132497" y="3897029"/>
                  </a:lnTo>
                  <a:lnTo>
                    <a:pt x="3045034" y="3942298"/>
                  </a:lnTo>
                  <a:lnTo>
                    <a:pt x="2955967" y="3987671"/>
                  </a:lnTo>
                  <a:lnTo>
                    <a:pt x="2866901" y="3942298"/>
                  </a:lnTo>
                  <a:lnTo>
                    <a:pt x="2779437" y="3897029"/>
                  </a:lnTo>
                  <a:lnTo>
                    <a:pt x="2693566" y="3851867"/>
                  </a:lnTo>
                  <a:lnTo>
                    <a:pt x="2609277" y="3806815"/>
                  </a:lnTo>
                  <a:lnTo>
                    <a:pt x="2526559" y="3761876"/>
                  </a:lnTo>
                  <a:lnTo>
                    <a:pt x="2445402" y="3717053"/>
                  </a:lnTo>
                  <a:lnTo>
                    <a:pt x="2365794" y="3672349"/>
                  </a:lnTo>
                  <a:lnTo>
                    <a:pt x="2287725" y="3627767"/>
                  </a:lnTo>
                  <a:lnTo>
                    <a:pt x="2211184" y="3583311"/>
                  </a:lnTo>
                  <a:lnTo>
                    <a:pt x="2136161" y="3538982"/>
                  </a:lnTo>
                  <a:lnTo>
                    <a:pt x="2062644" y="3494785"/>
                  </a:lnTo>
                  <a:lnTo>
                    <a:pt x="1990624" y="3450723"/>
                  </a:lnTo>
                  <a:lnTo>
                    <a:pt x="1920089" y="3406797"/>
                  </a:lnTo>
                  <a:lnTo>
                    <a:pt x="1851028" y="3363012"/>
                  </a:lnTo>
                  <a:lnTo>
                    <a:pt x="1783431" y="3319370"/>
                  </a:lnTo>
                  <a:lnTo>
                    <a:pt x="1717287" y="3275874"/>
                  </a:lnTo>
                  <a:lnTo>
                    <a:pt x="1652585" y="3232528"/>
                  </a:lnTo>
                  <a:lnTo>
                    <a:pt x="1589315" y="3189334"/>
                  </a:lnTo>
                  <a:lnTo>
                    <a:pt x="1527466" y="3146296"/>
                  </a:lnTo>
                  <a:lnTo>
                    <a:pt x="1467028" y="3103416"/>
                  </a:lnTo>
                  <a:lnTo>
                    <a:pt x="1407988" y="3060698"/>
                  </a:lnTo>
                  <a:lnTo>
                    <a:pt x="1350338" y="3018144"/>
                  </a:lnTo>
                  <a:lnTo>
                    <a:pt x="1294065" y="2975758"/>
                  </a:lnTo>
                  <a:lnTo>
                    <a:pt x="1239159" y="2933543"/>
                  </a:lnTo>
                  <a:lnTo>
                    <a:pt x="1185610" y="2891501"/>
                  </a:lnTo>
                  <a:lnTo>
                    <a:pt x="1133407" y="2849635"/>
                  </a:lnTo>
                  <a:lnTo>
                    <a:pt x="1082539" y="2807950"/>
                  </a:lnTo>
                  <a:lnTo>
                    <a:pt x="1032995" y="2766447"/>
                  </a:lnTo>
                  <a:lnTo>
                    <a:pt x="984765" y="2725130"/>
                  </a:lnTo>
                  <a:lnTo>
                    <a:pt x="937838" y="2684001"/>
                  </a:lnTo>
                  <a:lnTo>
                    <a:pt x="892203" y="2643065"/>
                  </a:lnTo>
                  <a:lnTo>
                    <a:pt x="847849" y="2602323"/>
                  </a:lnTo>
                  <a:lnTo>
                    <a:pt x="804766" y="2561779"/>
                  </a:lnTo>
                  <a:lnTo>
                    <a:pt x="762943" y="2521436"/>
                  </a:lnTo>
                  <a:lnTo>
                    <a:pt x="722369" y="2481296"/>
                  </a:lnTo>
                  <a:lnTo>
                    <a:pt x="683033" y="2441364"/>
                  </a:lnTo>
                  <a:lnTo>
                    <a:pt x="644926" y="2401642"/>
                  </a:lnTo>
                  <a:lnTo>
                    <a:pt x="608035" y="2362133"/>
                  </a:lnTo>
                  <a:lnTo>
                    <a:pt x="572351" y="2322839"/>
                  </a:lnTo>
                  <a:lnTo>
                    <a:pt x="537862" y="2283765"/>
                  </a:lnTo>
                  <a:lnTo>
                    <a:pt x="504558" y="2244913"/>
                  </a:lnTo>
                  <a:lnTo>
                    <a:pt x="472428" y="2206286"/>
                  </a:lnTo>
                  <a:lnTo>
                    <a:pt x="441462" y="2167887"/>
                  </a:lnTo>
                  <a:lnTo>
                    <a:pt x="411648" y="2129719"/>
                  </a:lnTo>
                  <a:lnTo>
                    <a:pt x="382976" y="2091785"/>
                  </a:lnTo>
                  <a:lnTo>
                    <a:pt x="355435" y="2054089"/>
                  </a:lnTo>
                  <a:lnTo>
                    <a:pt x="329015" y="2016633"/>
                  </a:lnTo>
                  <a:lnTo>
                    <a:pt x="303705" y="1979420"/>
                  </a:lnTo>
                  <a:lnTo>
                    <a:pt x="279493" y="1942453"/>
                  </a:lnTo>
                  <a:lnTo>
                    <a:pt x="256370" y="1905736"/>
                  </a:lnTo>
                  <a:lnTo>
                    <a:pt x="234324" y="1869271"/>
                  </a:lnTo>
                  <a:lnTo>
                    <a:pt x="213346" y="1833062"/>
                  </a:lnTo>
                  <a:lnTo>
                    <a:pt x="193423" y="1797111"/>
                  </a:lnTo>
                  <a:lnTo>
                    <a:pt x="174545" y="1761421"/>
                  </a:lnTo>
                  <a:lnTo>
                    <a:pt x="156703" y="1725996"/>
                  </a:lnTo>
                  <a:lnTo>
                    <a:pt x="139884" y="1690838"/>
                  </a:lnTo>
                  <a:lnTo>
                    <a:pt x="124078" y="1655951"/>
                  </a:lnTo>
                  <a:lnTo>
                    <a:pt x="95463" y="1587000"/>
                  </a:lnTo>
                  <a:lnTo>
                    <a:pt x="70773" y="1519168"/>
                  </a:lnTo>
                  <a:lnTo>
                    <a:pt x="49920" y="1452478"/>
                  </a:lnTo>
                  <a:lnTo>
                    <a:pt x="32819" y="1386956"/>
                  </a:lnTo>
                  <a:lnTo>
                    <a:pt x="19385" y="1322624"/>
                  </a:lnTo>
                  <a:lnTo>
                    <a:pt x="9532" y="1259508"/>
                  </a:lnTo>
                  <a:lnTo>
                    <a:pt x="3173" y="1197631"/>
                  </a:lnTo>
                  <a:lnTo>
                    <a:pt x="223" y="1137019"/>
                  </a:lnTo>
                  <a:lnTo>
                    <a:pt x="0" y="1107194"/>
                  </a:lnTo>
                  <a:lnTo>
                    <a:pt x="596" y="1077694"/>
                  </a:lnTo>
                  <a:lnTo>
                    <a:pt x="4206" y="1019681"/>
                  </a:lnTo>
                  <a:lnTo>
                    <a:pt x="10968" y="963005"/>
                  </a:lnTo>
                  <a:lnTo>
                    <a:pt x="20796" y="907690"/>
                  </a:lnTo>
                  <a:lnTo>
                    <a:pt x="33603" y="853759"/>
                  </a:lnTo>
                  <a:lnTo>
                    <a:pt x="49303" y="801238"/>
                  </a:lnTo>
                  <a:lnTo>
                    <a:pt x="67812" y="750150"/>
                  </a:lnTo>
                  <a:lnTo>
                    <a:pt x="89044" y="700520"/>
                  </a:lnTo>
                  <a:lnTo>
                    <a:pt x="112911" y="652371"/>
                  </a:lnTo>
                  <a:lnTo>
                    <a:pt x="139329" y="605729"/>
                  </a:lnTo>
                  <a:lnTo>
                    <a:pt x="168212" y="560617"/>
                  </a:lnTo>
                  <a:lnTo>
                    <a:pt x="199473" y="517059"/>
                  </a:lnTo>
                  <a:lnTo>
                    <a:pt x="233028" y="475080"/>
                  </a:lnTo>
                  <a:lnTo>
                    <a:pt x="268790" y="434704"/>
                  </a:lnTo>
                  <a:lnTo>
                    <a:pt x="306673" y="395956"/>
                  </a:lnTo>
                  <a:lnTo>
                    <a:pt x="346592" y="358858"/>
                  </a:lnTo>
                  <a:lnTo>
                    <a:pt x="388460" y="323437"/>
                  </a:lnTo>
                  <a:lnTo>
                    <a:pt x="432192" y="289715"/>
                  </a:lnTo>
                  <a:lnTo>
                    <a:pt x="477702" y="257717"/>
                  </a:lnTo>
                  <a:lnTo>
                    <a:pt x="524905" y="227468"/>
                  </a:lnTo>
                  <a:lnTo>
                    <a:pt x="573713" y="198991"/>
                  </a:lnTo>
                  <a:lnTo>
                    <a:pt x="624042" y="172311"/>
                  </a:lnTo>
                  <a:lnTo>
                    <a:pt x="675806" y="147452"/>
                  </a:lnTo>
                  <a:lnTo>
                    <a:pt x="728919" y="124438"/>
                  </a:lnTo>
                  <a:lnTo>
                    <a:pt x="783294" y="103294"/>
                  </a:lnTo>
                  <a:lnTo>
                    <a:pt x="838847" y="84043"/>
                  </a:lnTo>
                  <a:lnTo>
                    <a:pt x="895491" y="66710"/>
                  </a:lnTo>
                  <a:lnTo>
                    <a:pt x="953140" y="51320"/>
                  </a:lnTo>
                  <a:lnTo>
                    <a:pt x="1011709" y="37895"/>
                  </a:lnTo>
                  <a:lnTo>
                    <a:pt x="1071112" y="26462"/>
                  </a:lnTo>
                  <a:lnTo>
                    <a:pt x="1131263" y="17043"/>
                  </a:lnTo>
                  <a:lnTo>
                    <a:pt x="1192076" y="9663"/>
                  </a:lnTo>
                  <a:lnTo>
                    <a:pt x="1253465" y="4346"/>
                  </a:lnTo>
                  <a:lnTo>
                    <a:pt x="1315345" y="1117"/>
                  </a:lnTo>
                  <a:lnTo>
                    <a:pt x="1377629" y="0"/>
                  </a:lnTo>
                  <a:lnTo>
                    <a:pt x="1440232" y="1018"/>
                  </a:lnTo>
                  <a:lnTo>
                    <a:pt x="1503068" y="4197"/>
                  </a:lnTo>
                  <a:lnTo>
                    <a:pt x="1566051" y="9560"/>
                  </a:lnTo>
                  <a:lnTo>
                    <a:pt x="1629096" y="17131"/>
                  </a:lnTo>
                  <a:lnTo>
                    <a:pt x="1692115" y="26936"/>
                  </a:lnTo>
                  <a:lnTo>
                    <a:pt x="1755025" y="38998"/>
                  </a:lnTo>
                  <a:lnTo>
                    <a:pt x="1817738" y="53340"/>
                  </a:lnTo>
                  <a:lnTo>
                    <a:pt x="1880169" y="69989"/>
                  </a:lnTo>
                  <a:lnTo>
                    <a:pt x="1942232" y="88967"/>
                  </a:lnTo>
                  <a:lnTo>
                    <a:pt x="2003841" y="110299"/>
                  </a:lnTo>
                  <a:lnTo>
                    <a:pt x="2064911" y="134009"/>
                  </a:lnTo>
                  <a:lnTo>
                    <a:pt x="2125355" y="160122"/>
                  </a:lnTo>
                  <a:lnTo>
                    <a:pt x="2185088" y="188662"/>
                  </a:lnTo>
                  <a:lnTo>
                    <a:pt x="2244024" y="219652"/>
                  </a:lnTo>
                  <a:lnTo>
                    <a:pt x="2302077" y="253117"/>
                  </a:lnTo>
                  <a:lnTo>
                    <a:pt x="2359161" y="289082"/>
                  </a:lnTo>
                  <a:lnTo>
                    <a:pt x="2415191" y="327570"/>
                  </a:lnTo>
                  <a:lnTo>
                    <a:pt x="2470080" y="368606"/>
                  </a:lnTo>
                  <a:lnTo>
                    <a:pt x="2523743" y="412215"/>
                  </a:lnTo>
                  <a:lnTo>
                    <a:pt x="2576094" y="458419"/>
                  </a:lnTo>
                  <a:lnTo>
                    <a:pt x="2627046" y="507244"/>
                  </a:lnTo>
                  <a:lnTo>
                    <a:pt x="2676515" y="558713"/>
                  </a:lnTo>
                  <a:lnTo>
                    <a:pt x="2724415" y="612851"/>
                  </a:lnTo>
                  <a:lnTo>
                    <a:pt x="2770658" y="669683"/>
                  </a:lnTo>
                  <a:lnTo>
                    <a:pt x="2815161" y="729232"/>
                  </a:lnTo>
                  <a:lnTo>
                    <a:pt x="2857836" y="791522"/>
                  </a:lnTo>
                  <a:lnTo>
                    <a:pt x="2878462" y="823703"/>
                  </a:lnTo>
                  <a:lnTo>
                    <a:pt x="2898598" y="856579"/>
                  </a:lnTo>
                  <a:lnTo>
                    <a:pt x="2918235" y="890152"/>
                  </a:lnTo>
                  <a:lnTo>
                    <a:pt x="2937362" y="924425"/>
                  </a:lnTo>
                  <a:lnTo>
                    <a:pt x="2955967" y="959402"/>
                  </a:lnTo>
                  <a:close/>
                </a:path>
              </a:pathLst>
            </a:custGeom>
            <a:grpFill/>
            <a:ln w="19049">
              <a:solidFill>
                <a:srgbClr val="1F49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810000" y="1930150"/>
            <a:ext cx="4266431" cy="251139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294005" indent="63500">
              <a:lnSpc>
                <a:spcPct val="100699"/>
              </a:lnSpc>
              <a:spcBef>
                <a:spcPts val="85"/>
              </a:spcBef>
            </a:pPr>
            <a:r>
              <a:rPr sz="1800" b="1" spc="-5" dirty="0">
                <a:latin typeface="Arial"/>
                <a:cs typeface="Arial"/>
              </a:rPr>
              <a:t>Expresa sus</a:t>
            </a:r>
            <a:r>
              <a:rPr sz="1800" b="1" spc="-9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sentimientos  espontáneamente.</a:t>
            </a:r>
            <a:endParaRPr sz="1800" dirty="0">
              <a:latin typeface="Arial"/>
              <a:cs typeface="Arial"/>
            </a:endParaRPr>
          </a:p>
          <a:p>
            <a:pPr marL="12700" marR="128905">
              <a:lnSpc>
                <a:spcPct val="100699"/>
              </a:lnSpc>
            </a:pPr>
            <a:r>
              <a:rPr sz="1800" b="1" spc="-5" dirty="0">
                <a:latin typeface="Arial"/>
                <a:cs typeface="Arial"/>
              </a:rPr>
              <a:t>Llora, se emociona, enoja </a:t>
            </a:r>
            <a:r>
              <a:rPr sz="1800" b="1" dirty="0">
                <a:latin typeface="Arial"/>
                <a:cs typeface="Arial"/>
              </a:rPr>
              <a:t>y  </a:t>
            </a:r>
            <a:r>
              <a:rPr sz="1800" b="1" spc="-5" dirty="0">
                <a:latin typeface="Arial"/>
                <a:cs typeface="Arial"/>
              </a:rPr>
              <a:t>deprime con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facilidad.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</a:pPr>
            <a:r>
              <a:rPr sz="1800" b="1" spc="-5" dirty="0">
                <a:latin typeface="Arial"/>
                <a:cs typeface="Arial"/>
              </a:rPr>
              <a:t>Actúa llevado por el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impulso.  Su mirada es hacia abajo, respiraci</a:t>
            </a:r>
            <a:r>
              <a:rPr lang="es-MX" sz="1800" b="1" spc="-5" dirty="0">
                <a:latin typeface="Arial"/>
                <a:cs typeface="Arial"/>
              </a:rPr>
              <a:t>ón </a:t>
            </a:r>
            <a:r>
              <a:rPr sz="1800" b="1" spc="-5" dirty="0">
                <a:latin typeface="Arial"/>
                <a:cs typeface="Arial"/>
              </a:rPr>
              <a:t>profunda,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voz</a:t>
            </a:r>
            <a:r>
              <a:rPr lang="es-MX" sz="1800" b="1" spc="-5" dirty="0">
                <a:latin typeface="Arial"/>
                <a:cs typeface="Arial"/>
              </a:rPr>
              <a:t> lenta y grave.</a:t>
            </a:r>
          </a:p>
          <a:p>
            <a:pPr marL="12700" marR="5080">
              <a:lnSpc>
                <a:spcPct val="100699"/>
              </a:lnSpc>
            </a:pPr>
            <a:endParaRPr lang="es-MX" sz="1800" b="1" spc="-5" dirty="0"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</a:pPr>
            <a:endParaRPr lang="es-MX" sz="1800" b="1" spc="-5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9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1723</TotalTime>
  <Words>2498</Words>
  <Application>Microsoft Office PowerPoint</Application>
  <PresentationFormat>Presentación en pantalla (16:9)</PresentationFormat>
  <Paragraphs>345</Paragraphs>
  <Slides>28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Abadi</vt:lpstr>
      <vt:lpstr>Aharoni</vt:lpstr>
      <vt:lpstr>Algerian</vt:lpstr>
      <vt:lpstr>Arial</vt:lpstr>
      <vt:lpstr>Calibri</vt:lpstr>
      <vt:lpstr>Times New Roman</vt:lpstr>
      <vt:lpstr>Trebuchet MS</vt:lpstr>
      <vt:lpstr>Office Theme</vt:lpstr>
      <vt:lpstr>Encuadre  semestre 2023-B Ciencias de la comunicación  I</vt:lpstr>
      <vt:lpstr>Presentación de PowerPoint</vt:lpstr>
      <vt:lpstr>                  Fechas importantes del semestre 2023B</vt:lpstr>
      <vt:lpstr>         Fechas importantes del semestre 2023B</vt:lpstr>
      <vt:lpstr>Aspectos del Encuadre</vt:lpstr>
      <vt:lpstr>Análisis de expectativas</vt:lpstr>
      <vt:lpstr>Estilos de Aprendizaje</vt:lpstr>
      <vt:lpstr>Visuales</vt:lpstr>
      <vt:lpstr>Kinestésico</vt:lpstr>
      <vt:lpstr>Auditivo</vt:lpstr>
      <vt:lpstr> Competencias y Habilidades Socioemocionales</vt:lpstr>
      <vt:lpstr>Evaluación Diagnóstica</vt:lpstr>
      <vt:lpstr>Evaluación Diagnóstica</vt:lpstr>
      <vt:lpstr>Presentación del programa</vt:lpstr>
      <vt:lpstr>Presentación del programa</vt:lpstr>
      <vt:lpstr>Presentación del programa</vt:lpstr>
      <vt:lpstr>Presentación del programa</vt:lpstr>
      <vt:lpstr>Presentación del programa</vt:lpstr>
      <vt:lpstr>Metodología de trabajo y Normas de  convivencia</vt:lpstr>
      <vt:lpstr>Metodología de trabajo y Normas de  convivencia</vt:lpstr>
      <vt:lpstr>Metodología de trabajo y Normas de  convivencia</vt:lpstr>
      <vt:lpstr>Criterios de Evaluación  1° Periodo</vt:lpstr>
      <vt:lpstr>Criterios de Evaluación  2° Periodo</vt:lpstr>
      <vt:lpstr>Criterios de Evaluación  3° Periodo</vt:lpstr>
      <vt:lpstr>Presentación de PowerPoint</vt:lpstr>
      <vt:lpstr>Presentación de PowerPoint</vt:lpstr>
      <vt:lpstr>Presentación de PowerPoint</vt:lpstr>
      <vt:lpstr> Firma de recibido con fecha y enterado de los padres de familia y alumnos (as).  Estas evidencias se emplearán en la etapa de regularización o extraordinario, en caso de reprobar la materia.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Encuadre semestre 2020-B Ciencias de la comunicación  I</dc:title>
  <dc:creator>Araceli Martínez Parada</dc:creator>
  <cp:lastModifiedBy>ARACELI MARTINEZ PARADA</cp:lastModifiedBy>
  <cp:revision>32</cp:revision>
  <dcterms:created xsi:type="dcterms:W3CDTF">2020-09-10T15:04:13Z</dcterms:created>
  <dcterms:modified xsi:type="dcterms:W3CDTF">2023-09-18T18:58:03Z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2020-09-10T00:00:00Z</vt:filetime>
  </property>
</Properties>
</file>